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 id="2147483696" r:id="rId3"/>
    <p:sldMasterId id="2147483708" r:id="rId4"/>
  </p:sldMasterIdLst>
  <p:notesMasterIdLst>
    <p:notesMasterId r:id="rId62"/>
  </p:notesMasterIdLst>
  <p:sldIdLst>
    <p:sldId id="673" r:id="rId5"/>
    <p:sldId id="674" r:id="rId6"/>
    <p:sldId id="675" r:id="rId7"/>
    <p:sldId id="676" r:id="rId8"/>
    <p:sldId id="677" r:id="rId9"/>
    <p:sldId id="678" r:id="rId10"/>
    <p:sldId id="679" r:id="rId11"/>
    <p:sldId id="685" r:id="rId12"/>
    <p:sldId id="688" r:id="rId13"/>
    <p:sldId id="686" r:id="rId14"/>
    <p:sldId id="691" r:id="rId15"/>
    <p:sldId id="689" r:id="rId16"/>
    <p:sldId id="690" r:id="rId17"/>
    <p:sldId id="754" r:id="rId18"/>
    <p:sldId id="681" r:id="rId19"/>
    <p:sldId id="682" r:id="rId20"/>
    <p:sldId id="684" r:id="rId21"/>
    <p:sldId id="698" r:id="rId22"/>
    <p:sldId id="695" r:id="rId23"/>
    <p:sldId id="692" r:id="rId24"/>
    <p:sldId id="693" r:id="rId25"/>
    <p:sldId id="699" r:id="rId26"/>
    <p:sldId id="700" r:id="rId27"/>
    <p:sldId id="701" r:id="rId28"/>
    <p:sldId id="703" r:id="rId29"/>
    <p:sldId id="704" r:id="rId30"/>
    <p:sldId id="707" r:id="rId31"/>
    <p:sldId id="716" r:id="rId32"/>
    <p:sldId id="717" r:id="rId33"/>
    <p:sldId id="757" r:id="rId34"/>
    <p:sldId id="758" r:id="rId35"/>
    <p:sldId id="721" r:id="rId36"/>
    <p:sldId id="724" r:id="rId37"/>
    <p:sldId id="759" r:id="rId38"/>
    <p:sldId id="719" r:id="rId39"/>
    <p:sldId id="720" r:id="rId40"/>
    <p:sldId id="722" r:id="rId41"/>
    <p:sldId id="723" r:id="rId42"/>
    <p:sldId id="732" r:id="rId43"/>
    <p:sldId id="696" r:id="rId44"/>
    <p:sldId id="697" r:id="rId45"/>
    <p:sldId id="729" r:id="rId46"/>
    <p:sldId id="284" r:id="rId47"/>
    <p:sldId id="293" r:id="rId48"/>
    <p:sldId id="294" r:id="rId49"/>
    <p:sldId id="756" r:id="rId50"/>
    <p:sldId id="730" r:id="rId51"/>
    <p:sldId id="612" r:id="rId52"/>
    <p:sldId id="731" r:id="rId53"/>
    <p:sldId id="714" r:id="rId54"/>
    <p:sldId id="715" r:id="rId55"/>
    <p:sldId id="738" r:id="rId56"/>
    <p:sldId id="642" r:id="rId57"/>
    <p:sldId id="643" r:id="rId58"/>
    <p:sldId id="663" r:id="rId59"/>
    <p:sldId id="737" r:id="rId60"/>
    <p:sldId id="736"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3276" autoAdjust="0"/>
  </p:normalViewPr>
  <p:slideViewPr>
    <p:cSldViewPr>
      <p:cViewPr varScale="1">
        <p:scale>
          <a:sx n="72" d="100"/>
          <a:sy n="72" d="100"/>
        </p:scale>
        <p:origin x="264" y="6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3759A-79D0-43C4-ABD2-9C36210737F4}" type="datetimeFigureOut">
              <a:rPr lang="zh-CN" altLang="en-US" smtClean="0"/>
              <a:pPr/>
              <a:t>2021/11/23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338A30-E874-4DD0-B2CD-517FC0E1358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1442"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a:t>http://10.77.16.249/djsim</a:t>
            </a:r>
          </a:p>
        </p:txBody>
      </p:sp>
    </p:spTree>
    <p:extLst>
      <p:ext uri="{BB962C8B-B14F-4D97-AF65-F5344CB8AC3E}">
        <p14:creationId xmlns:p14="http://schemas.microsoft.com/office/powerpoint/2010/main" val="128049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8" name="任意多边形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标题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fld id="{88C2AD9E-09B7-4B85-846F-70E1E61D1C66}" type="datetime1">
              <a:rPr lang="zh-CN" altLang="en-US" smtClean="0"/>
              <a:pPr/>
              <a:t>2021/11/23</a:t>
            </a:fld>
            <a:endParaRPr lang="zh-CN" altLang="en-US"/>
          </a:p>
        </p:txBody>
      </p:sp>
      <p:sp>
        <p:nvSpPr>
          <p:cNvPr id="19" name="页脚占位符 18"/>
          <p:cNvSpPr>
            <a:spLocks noGrp="1"/>
          </p:cNvSpPr>
          <p:nvPr>
            <p:ph type="ftr" sz="quarter" idx="11"/>
          </p:nvPr>
        </p:nvSpPr>
        <p:spPr/>
        <p:txBody>
          <a:bodyPr/>
          <a:lstStyle/>
          <a:p>
            <a:r>
              <a:rPr lang="zh-CN" altLang="en-US"/>
              <a:t>计算机科学基础</a:t>
            </a:r>
          </a:p>
        </p:txBody>
      </p:sp>
      <p:sp>
        <p:nvSpPr>
          <p:cNvPr id="27" name="灯片编号占位符 2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29FF8B3-E55D-4351-9CBD-9E6CDEFA7039}"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8F382F1B-B400-4740-BEF5-238A45DCDABE}"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1173158"/>
            <a:ext cx="103632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916955" y="2643182"/>
            <a:ext cx="8893821"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88C2AD9E-09B7-4B85-846F-70E1E61D1C66}"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1B4DA1BC-CF26-42B4-8379-0CD5A1709395}"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2924181"/>
            <a:ext cx="10363200" cy="1362075"/>
          </a:xfrm>
        </p:spPr>
        <p:txBody>
          <a:bodyPr anchor="t"/>
          <a:lstStyle>
            <a:lvl1pPr algn="l">
              <a:defRPr sz="44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1428748"/>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3E5F3DE3-3FDA-4BEF-B065-90D09F9E12A2}"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B174102-6B07-4E6A-BEF4-EA6DC693AE91}"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127E4039-51EE-46CF-B46A-236F2074703E}" type="datetime1">
              <a:rPr lang="zh-CN" altLang="en-US" smtClean="0"/>
              <a:pPr/>
              <a:t>2021/11/23</a:t>
            </a:fld>
            <a:endParaRPr lang="zh-CN" altLang="en-US"/>
          </a:p>
        </p:txBody>
      </p:sp>
      <p:sp>
        <p:nvSpPr>
          <p:cNvPr id="8" name="页脚占位符 7"/>
          <p:cNvSpPr>
            <a:spLocks noGrp="1"/>
          </p:cNvSpPr>
          <p:nvPr>
            <p:ph type="ftr" sz="quarter" idx="11"/>
          </p:nvPr>
        </p:nvSpPr>
        <p:spPr/>
        <p:txBody>
          <a:bodyPr/>
          <a:lstStyle/>
          <a:p>
            <a:r>
              <a:rPr lang="zh-CN" altLang="en-US"/>
              <a:t>计算机科学基础</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4E9614C2-423B-4394-B1CE-D03206A34457}" type="datetime1">
              <a:rPr lang="zh-CN" altLang="en-US" smtClean="0"/>
              <a:pPr/>
              <a:t>2021/11/23</a:t>
            </a:fld>
            <a:endParaRPr lang="zh-CN" altLang="en-US"/>
          </a:p>
        </p:txBody>
      </p:sp>
      <p:sp>
        <p:nvSpPr>
          <p:cNvPr id="4" name="页脚占位符 3"/>
          <p:cNvSpPr>
            <a:spLocks noGrp="1"/>
          </p:cNvSpPr>
          <p:nvPr>
            <p:ph type="ftr" sz="quarter" idx="11"/>
          </p:nvPr>
        </p:nvSpPr>
        <p:spPr/>
        <p:txBody>
          <a:bodyPr/>
          <a:lstStyle/>
          <a:p>
            <a:r>
              <a:rPr lang="zh-CN" altLang="en-US"/>
              <a:t>计算机科学基础</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5953F9-4BF6-498A-A760-5234C7894646}" type="datetime1">
              <a:rPr lang="zh-CN" altLang="en-US" smtClean="0"/>
              <a:pPr/>
              <a:t>2021/11/23</a:t>
            </a:fld>
            <a:endParaRPr lang="zh-CN" altLang="en-US"/>
          </a:p>
        </p:txBody>
      </p:sp>
      <p:sp>
        <p:nvSpPr>
          <p:cNvPr id="3" name="页脚占位符 2"/>
          <p:cNvSpPr>
            <a:spLocks noGrp="1"/>
          </p:cNvSpPr>
          <p:nvPr>
            <p:ph type="ftr" sz="quarter" idx="11"/>
          </p:nvPr>
        </p:nvSpPr>
        <p:spPr/>
        <p:txBody>
          <a:bodyPr/>
          <a:lstStyle/>
          <a:p>
            <a:r>
              <a:rPr lang="zh-CN" altLang="en-US"/>
              <a:t>计算机科学基础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613843" y="1071546"/>
            <a:ext cx="6815667"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7572111" y="1071547"/>
            <a:ext cx="4011084"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88B7787-A065-4A3D-8CED-180385476A8D}"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a:xfrm>
            <a:off x="609608" y="285728"/>
            <a:ext cx="10974657" cy="696626"/>
          </a:xfrm>
        </p:spPr>
        <p:txBody>
          <a:bodyPr anchor="ctr"/>
          <a:lstStyle>
            <a:lvl1pPr algn="ctr">
              <a:defRPr sz="3600" b="0"/>
            </a:lvl1pPr>
          </a:lstStyle>
          <a:p>
            <a:r>
              <a:rPr kumimoji="0" lang="zh-CN" altLang="en-US"/>
              <a:t>单击此处编辑母版标题样式</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1B4DA1BC-CF26-42B4-8379-0CD5A1709395}"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668032" y="642918"/>
            <a:ext cx="1047757" cy="4572032"/>
          </a:xfrm>
        </p:spPr>
        <p:txBody>
          <a:bodyPr vert="eaVert"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590563" y="541340"/>
            <a:ext cx="8553459"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9429774" y="1000108"/>
            <a:ext cx="1219157"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25CBED01-F9BB-448E-979C-B1487AAE68E9}"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29FF8B3-E55D-4351-9CBD-9E6CDEFA7039}"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25024" y="274640"/>
            <a:ext cx="2057376"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40"/>
            <a:ext cx="8820173"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8F382F1B-B400-4740-BEF5-238A45DCDABE}"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8" name="任意多边形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标题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pPr>
              <a:defRPr/>
            </a:pPr>
            <a:endParaRPr lang="en-US" altLang="zh-CN"/>
          </a:p>
        </p:txBody>
      </p:sp>
      <p:sp>
        <p:nvSpPr>
          <p:cNvPr id="19" name="页脚占位符 18"/>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27" name="灯片编号占位符 26"/>
          <p:cNvSpPr>
            <a:spLocks noGrp="1"/>
          </p:cNvSpPr>
          <p:nvPr>
            <p:ph type="sldNum" sz="quarter" idx="12"/>
          </p:nvPr>
        </p:nvSpPr>
        <p:spPr/>
        <p:txBody>
          <a:bodyPr/>
          <a:lstStyle/>
          <a:p>
            <a:pPr>
              <a:defRPr/>
            </a:pPr>
            <a:fld id="{BFF09789-DF58-4F94-BBC9-483FEE735980}" type="slidenum">
              <a:rPr lang="en-US" altLang="zh-CN" smtClean="0"/>
              <a:pPr>
                <a:defRPr/>
              </a:pPr>
              <a:t>‹#›</a:t>
            </a:fld>
            <a:endParaRPr lang="en-US" altLang="zh-CN"/>
          </a:p>
        </p:txBody>
      </p:sp>
    </p:spTree>
    <p:extLst>
      <p:ext uri="{BB962C8B-B14F-4D97-AF65-F5344CB8AC3E}">
        <p14:creationId xmlns:p14="http://schemas.microsoft.com/office/powerpoint/2010/main" val="184253815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a:t>
            </a:fld>
            <a:endParaRPr lang="en-US" altLang="zh-CN"/>
          </a:p>
        </p:txBody>
      </p:sp>
    </p:spTree>
    <p:extLst>
      <p:ext uri="{BB962C8B-B14F-4D97-AF65-F5344CB8AC3E}">
        <p14:creationId xmlns:p14="http://schemas.microsoft.com/office/powerpoint/2010/main" val="1666727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9" name="任意多边形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2" name="标题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94FA55E1-8E66-4871-AA31-C5A03FBE3CC8}" type="slidenum">
              <a:rPr lang="en-US" altLang="zh-CN" smtClean="0"/>
              <a:pPr>
                <a:defRPr/>
              </a:pPr>
              <a:t>‹#›</a:t>
            </a:fld>
            <a:endParaRPr lang="en-US" altLang="zh-CN"/>
          </a:p>
        </p:txBody>
      </p:sp>
    </p:spTree>
    <p:extLst>
      <p:ext uri="{BB962C8B-B14F-4D97-AF65-F5344CB8AC3E}">
        <p14:creationId xmlns:p14="http://schemas.microsoft.com/office/powerpoint/2010/main" val="95207830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99568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6417167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9" name="灯片编号占位符 8"/>
          <p:cNvSpPr>
            <a:spLocks noGrp="1"/>
          </p:cNvSpPr>
          <p:nvPr>
            <p:ph type="sldNum" sz="quarter" idx="12"/>
          </p:nvPr>
        </p:nvSpPr>
        <p:spPr/>
        <p:txBody>
          <a:bodyPr/>
          <a:lstStyle/>
          <a:p>
            <a:pPr>
              <a:defRPr/>
            </a:pPr>
            <a:fld id="{87D4CD20-3569-49AA-9986-52898FC693D9}" type="slidenum">
              <a:rPr lang="en-US" altLang="zh-CN" smtClean="0"/>
              <a:pPr>
                <a:defRPr/>
              </a:pPr>
              <a:t>‹#›</a:t>
            </a:fld>
            <a:endParaRPr lang="en-US" altLang="zh-CN"/>
          </a:p>
        </p:txBody>
      </p:sp>
    </p:spTree>
    <p:extLst>
      <p:ext uri="{BB962C8B-B14F-4D97-AF65-F5344CB8AC3E}">
        <p14:creationId xmlns:p14="http://schemas.microsoft.com/office/powerpoint/2010/main" val="1116943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9960864" cy="1143000"/>
          </a:xfrm>
        </p:spPr>
        <p:txBody>
          <a:bodyPr anchor="ctr"/>
          <a:lstStyle>
            <a:lvl1pPr algn="l">
              <a:defRPr sz="4600"/>
            </a:lvl1pPr>
          </a:lstStyle>
          <a:p>
            <a:r>
              <a:rPr kumimoji="0" lang="zh-CN" altLang="en-US"/>
              <a:t>单击此处编辑母版标题样式</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灯片编号占位符 7"/>
          <p:cNvSpPr>
            <a:spLocks noGrp="1"/>
          </p:cNvSpPr>
          <p:nvPr>
            <p:ph type="sldNum" sz="quarter" idx="11"/>
          </p:nvPr>
        </p:nvSpPr>
        <p:spPr/>
        <p:txBody>
          <a:bodyPr/>
          <a:lstStyle/>
          <a:p>
            <a:pPr>
              <a:defRPr/>
            </a:pPr>
            <a:fld id="{EC4D217D-E573-4F28-91B2-6572696BA559}" type="slidenum">
              <a:rPr lang="en-US" altLang="zh-CN" smtClean="0"/>
              <a:pPr>
                <a:defRPr/>
              </a:pPr>
              <a:t>‹#›</a:t>
            </a:fld>
            <a:endParaRPr lang="en-US" altLang="zh-CN"/>
          </a:p>
        </p:txBody>
      </p:sp>
      <p:sp>
        <p:nvSpPr>
          <p:cNvPr id="9" name="页脚占位符 8"/>
          <p:cNvSpPr>
            <a:spLocks noGrp="1"/>
          </p:cNvSpPr>
          <p:nvPr>
            <p:ph type="ftr" sz="quarter" idx="12"/>
          </p:nvPr>
        </p:nvSpPr>
        <p:spPr/>
        <p:txBody>
          <a:bodyPr/>
          <a:lstStyle/>
          <a:p>
            <a:pPr>
              <a:defRPr/>
            </a:pPr>
            <a:r>
              <a:rPr lang="en-US" altLang="zh-CN" dirty="0"/>
              <a:t>Python</a:t>
            </a:r>
            <a:r>
              <a:rPr lang="zh-CN" altLang="en-US" dirty="0"/>
              <a:t>程序设计</a:t>
            </a:r>
            <a:endParaRPr lang="en-US" altLang="zh-CN" dirty="0"/>
          </a:p>
        </p:txBody>
      </p:sp>
    </p:spTree>
    <p:extLst>
      <p:ext uri="{BB962C8B-B14F-4D97-AF65-F5344CB8AC3E}">
        <p14:creationId xmlns:p14="http://schemas.microsoft.com/office/powerpoint/2010/main" val="4109890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4" name="灯片编号占位符 3"/>
          <p:cNvSpPr>
            <a:spLocks noGrp="1"/>
          </p:cNvSpPr>
          <p:nvPr>
            <p:ph type="sldNum" sz="quarter" idx="12"/>
          </p:nvPr>
        </p:nvSpPr>
        <p:spPr/>
        <p:txBody>
          <a:bodyPr/>
          <a:lstStyle/>
          <a:p>
            <a:pPr>
              <a:defRPr/>
            </a:pPr>
            <a:fld id="{F2510490-0674-428A-9AA3-9CDF2788B392}" type="slidenum">
              <a:rPr lang="en-US" altLang="zh-CN" smtClean="0"/>
              <a:pPr>
                <a:defRPr/>
              </a:pPr>
              <a:t>‹#›</a:t>
            </a:fld>
            <a:endParaRPr lang="en-US" altLang="zh-CN"/>
          </a:p>
        </p:txBody>
      </p:sp>
    </p:spTree>
    <p:extLst>
      <p:ext uri="{BB962C8B-B14F-4D97-AF65-F5344CB8AC3E}">
        <p14:creationId xmlns:p14="http://schemas.microsoft.com/office/powerpoint/2010/main" val="386934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9" name="任意多边形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2" name="标题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3E5F3DE3-3FDA-4BEF-B065-90D09F9E12A2}" type="datetime1">
              <a:rPr lang="zh-CN" altLang="en-US" smtClean="0"/>
              <a:pPr/>
              <a:t>2021/11/23</a:t>
            </a:fld>
            <a:endParaRPr lang="zh-CN" altLang="en-US"/>
          </a:p>
        </p:txBody>
      </p:sp>
      <p:sp>
        <p:nvSpPr>
          <p:cNvPr id="5" name="页脚占位符 4"/>
          <p:cNvSpPr>
            <a:spLocks noGrp="1"/>
          </p:cNvSpPr>
          <p:nvPr>
            <p:ph type="ftr" sz="quarter" idx="11"/>
          </p:nvPr>
        </p:nvSpPr>
        <p:spPr/>
        <p:txBody>
          <a:bodyPr/>
          <a:lstStyle/>
          <a:p>
            <a:r>
              <a:rPr lang="zh-CN" altLang="en-US"/>
              <a:t>计算机科学基础</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a:xfrm>
            <a:off x="10875264" y="6422065"/>
            <a:ext cx="1016000" cy="365125"/>
          </a:xfrm>
        </p:spPr>
        <p:txBody>
          <a:bodyPr/>
          <a:lstStyle/>
          <a:p>
            <a:pPr>
              <a:defRPr/>
            </a:pPr>
            <a:fld id="{AA635736-52A6-4DD1-8A09-55CAA7D38871}" type="slidenum">
              <a:rPr lang="en-US" altLang="zh-CN" smtClean="0"/>
              <a:pPr>
                <a:defRPr/>
              </a:pPr>
              <a:t>‹#›</a:t>
            </a:fld>
            <a:endParaRPr lang="en-US" altLang="zh-CN"/>
          </a:p>
        </p:txBody>
      </p:sp>
    </p:spTree>
    <p:extLst>
      <p:ext uri="{BB962C8B-B14F-4D97-AF65-F5344CB8AC3E}">
        <p14:creationId xmlns:p14="http://schemas.microsoft.com/office/powerpoint/2010/main" val="32303330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609600" y="6422065"/>
            <a:ext cx="2844800" cy="365125"/>
          </a:xfrm>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p:txBody>
          <a:bodyPr/>
          <a:lstStyle/>
          <a:p>
            <a:pPr>
              <a:defRPr/>
            </a:pPr>
            <a:fld id="{5A810DC9-B069-4112-9094-FFB877B4F930}" type="slidenum">
              <a:rPr lang="en-US" altLang="zh-CN" smtClean="0"/>
              <a:pPr>
                <a:defRPr/>
              </a:pPr>
              <a:t>‹#›</a:t>
            </a:fld>
            <a:endParaRPr lang="en-US" altLang="zh-CN"/>
          </a:p>
        </p:txBody>
      </p:sp>
    </p:spTree>
    <p:extLst>
      <p:ext uri="{BB962C8B-B14F-4D97-AF65-F5344CB8AC3E}">
        <p14:creationId xmlns:p14="http://schemas.microsoft.com/office/powerpoint/2010/main" val="3323034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537560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680423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68580" tIns="34290" rIns="68580" bIns="34290" anchor="t" compatLnSpc="1"/>
          <a:lstStyle/>
          <a:p>
            <a:endParaRPr kumimoji="0" lang="en-US" sz="1350"/>
          </a:p>
        </p:txBody>
      </p:sp>
      <p:sp>
        <p:nvSpPr>
          <p:cNvPr id="8" name="任意多边形 7"/>
          <p:cNvSpPr>
            <a:spLocks/>
          </p:cNvSpPr>
          <p:nvPr/>
        </p:nvSpPr>
        <p:spPr bwMode="auto">
          <a:xfrm>
            <a:off x="8140701" y="0"/>
            <a:ext cx="4051299"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68580" tIns="34290" rIns="68580" bIns="34290" anchor="t" compatLnSpc="1"/>
          <a:lstStyle/>
          <a:p>
            <a:endParaRPr kumimoji="0" lang="en-US" sz="1350"/>
          </a:p>
        </p:txBody>
      </p:sp>
      <p:sp>
        <p:nvSpPr>
          <p:cNvPr id="9" name="标题 8"/>
          <p:cNvSpPr>
            <a:spLocks noGrp="1"/>
          </p:cNvSpPr>
          <p:nvPr>
            <p:ph type="ctrTitle"/>
          </p:nvPr>
        </p:nvSpPr>
        <p:spPr>
          <a:xfrm>
            <a:off x="572088" y="3337560"/>
            <a:ext cx="8640065"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577402" y="1544812"/>
            <a:ext cx="8640065" cy="1752600"/>
          </a:xfrm>
        </p:spPr>
        <p:txBody>
          <a:bodyPr tIns="0" rIns="45720" bIns="0" anchor="b">
            <a:normAutofit/>
          </a:bodyPr>
          <a:lstStyle>
            <a:lvl1pPr marL="0" indent="0" algn="r">
              <a:buNone/>
              <a:defRPr sz="1500">
                <a:solidFill>
                  <a:schemeClr val="tx1"/>
                </a:solidFill>
                <a:effectLst/>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30" name="日期占位符 29"/>
          <p:cNvSpPr>
            <a:spLocks noGrp="1"/>
          </p:cNvSpPr>
          <p:nvPr>
            <p:ph type="dt" sz="half" idx="10"/>
          </p:nvPr>
        </p:nvSpPr>
        <p:spPr/>
        <p:txBody>
          <a:bodyPr/>
          <a:lstStyle/>
          <a:p>
            <a:pPr>
              <a:defRPr/>
            </a:pPr>
            <a:endParaRPr lang="en-US" altLang="zh-CN"/>
          </a:p>
        </p:txBody>
      </p:sp>
      <p:sp>
        <p:nvSpPr>
          <p:cNvPr id="19" name="页脚占位符 18"/>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27" name="灯片编号占位符 26"/>
          <p:cNvSpPr>
            <a:spLocks noGrp="1"/>
          </p:cNvSpPr>
          <p:nvPr>
            <p:ph type="sldNum" sz="quarter" idx="12"/>
          </p:nvPr>
        </p:nvSpPr>
        <p:spPr/>
        <p:txBody>
          <a:bodyPr/>
          <a:lstStyle/>
          <a:p>
            <a:pPr>
              <a:defRPr/>
            </a:pPr>
            <a:fld id="{BFF09789-DF58-4F94-BBC9-483FEE735980}" type="slidenum">
              <a:rPr lang="en-US" altLang="zh-CN" smtClean="0"/>
              <a:pPr>
                <a:defRPr/>
              </a:pPr>
              <a:t>‹#›</a:t>
            </a:fld>
            <a:endParaRPr lang="en-US" altLang="zh-CN"/>
          </a:p>
        </p:txBody>
      </p:sp>
    </p:spTree>
    <p:extLst>
      <p:ext uri="{BB962C8B-B14F-4D97-AF65-F5344CB8AC3E}">
        <p14:creationId xmlns:p14="http://schemas.microsoft.com/office/powerpoint/2010/main" val="206940872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a:t>
            </a:fld>
            <a:endParaRPr lang="en-US" altLang="zh-CN"/>
          </a:p>
        </p:txBody>
      </p:sp>
    </p:spTree>
    <p:extLst>
      <p:ext uri="{BB962C8B-B14F-4D97-AF65-F5344CB8AC3E}">
        <p14:creationId xmlns:p14="http://schemas.microsoft.com/office/powerpoint/2010/main" val="3983429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68580" tIns="34290" rIns="68580" bIns="34290" anchor="t" compatLnSpc="1"/>
          <a:lstStyle/>
          <a:p>
            <a:endParaRPr kumimoji="0" lang="en-US" sz="1350"/>
          </a:p>
        </p:txBody>
      </p:sp>
      <p:sp>
        <p:nvSpPr>
          <p:cNvPr id="9" name="任意多边形 8"/>
          <p:cNvSpPr>
            <a:spLocks/>
          </p:cNvSpPr>
          <p:nvPr/>
        </p:nvSpPr>
        <p:spPr bwMode="auto">
          <a:xfrm>
            <a:off x="8140701" y="0"/>
            <a:ext cx="4051299"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68580" tIns="34290" rIns="68580" bIns="34290" anchor="t" compatLnSpc="1"/>
          <a:lstStyle/>
          <a:p>
            <a:endParaRPr kumimoji="0" lang="en-US" sz="1350"/>
          </a:p>
        </p:txBody>
      </p:sp>
      <p:sp>
        <p:nvSpPr>
          <p:cNvPr id="2" name="标题 1"/>
          <p:cNvSpPr>
            <a:spLocks noGrp="1"/>
          </p:cNvSpPr>
          <p:nvPr>
            <p:ph type="title"/>
          </p:nvPr>
        </p:nvSpPr>
        <p:spPr>
          <a:xfrm>
            <a:off x="914400" y="3583842"/>
            <a:ext cx="8839200" cy="1826363"/>
          </a:xfrm>
        </p:spPr>
        <p:txBody>
          <a:bodyPr tIns="0" bIns="0" anchor="t"/>
          <a:lstStyle>
            <a:lvl1pPr algn="l">
              <a:buNone/>
              <a:defRPr sz="315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914400" y="2485800"/>
            <a:ext cx="8839200" cy="1066688"/>
          </a:xfrm>
        </p:spPr>
        <p:txBody>
          <a:bodyPr lIns="45720" tIns="0" rIns="45720" bIns="0" anchor="b"/>
          <a:lstStyle>
            <a:lvl1pPr marL="0" indent="0" algn="l">
              <a:buNone/>
              <a:defRPr sz="1500">
                <a:solidFill>
                  <a:schemeClr val="tx1"/>
                </a:solidFill>
                <a:effectLst/>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94FA55E1-8E66-4871-AA31-C5A03FBE3CC8}" type="slidenum">
              <a:rPr lang="en-US" altLang="zh-CN" smtClean="0"/>
              <a:pPr>
                <a:defRPr/>
              </a:pPr>
              <a:t>‹#›</a:t>
            </a:fld>
            <a:endParaRPr lang="en-US" altLang="zh-CN"/>
          </a:p>
        </p:txBody>
      </p:sp>
    </p:spTree>
    <p:extLst>
      <p:ext uri="{BB962C8B-B14F-4D97-AF65-F5344CB8AC3E}">
        <p14:creationId xmlns:p14="http://schemas.microsoft.com/office/powerpoint/2010/main" val="45090978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638"/>
            <a:ext cx="99568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1" y="1600205"/>
            <a:ext cx="4876800" cy="4525963"/>
          </a:xfrm>
        </p:spPr>
        <p:txBody>
          <a:bodyPr/>
          <a:lstStyle>
            <a:lvl1pPr>
              <a:defRPr sz="1950"/>
            </a:lvl1pPr>
            <a:lvl2pPr>
              <a:defRPr sz="1650"/>
            </a:lvl2pPr>
            <a:lvl3pPr>
              <a:defRPr sz="1500"/>
            </a:lvl3pPr>
            <a:lvl4pPr>
              <a:defRPr sz="1350"/>
            </a:lvl4pPr>
            <a:lvl5pPr>
              <a:defRPr sz="135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5689601" y="1600205"/>
            <a:ext cx="4876800" cy="4525963"/>
          </a:xfrm>
        </p:spPr>
        <p:txBody>
          <a:bodyPr/>
          <a:lstStyle>
            <a:lvl1pPr>
              <a:defRPr sz="1950"/>
            </a:lvl1pPr>
            <a:lvl2pPr>
              <a:defRPr sz="1650"/>
            </a:lvl2pPr>
            <a:lvl3pPr>
              <a:defRPr sz="1500"/>
            </a:lvl3pPr>
            <a:lvl4pPr>
              <a:defRPr sz="1350"/>
            </a:lvl4pPr>
            <a:lvl5pPr>
              <a:defRPr sz="135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27395974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10972800" cy="11430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2" y="5486400"/>
            <a:ext cx="5386919" cy="838200"/>
          </a:xfrm>
        </p:spPr>
        <p:txBody>
          <a:bodyPr anchor="t"/>
          <a:lstStyle>
            <a:lvl1pPr marL="0" indent="0">
              <a:buNone/>
              <a:defRPr sz="1800" b="1">
                <a:solidFill>
                  <a:schemeClr val="accent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3372" y="5486400"/>
            <a:ext cx="5389033" cy="838200"/>
          </a:xfrm>
        </p:spPr>
        <p:txBody>
          <a:bodyPr anchor="t"/>
          <a:lstStyle>
            <a:lvl1pPr marL="0" indent="0">
              <a:buNone/>
              <a:defRPr sz="1800" b="1">
                <a:solidFill>
                  <a:schemeClr val="accent1"/>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609602" y="1516912"/>
            <a:ext cx="5386919" cy="3941763"/>
          </a:xfrm>
        </p:spPr>
        <p:txBody>
          <a:bodyPr/>
          <a:lstStyle>
            <a:lvl1pPr>
              <a:defRPr sz="1800"/>
            </a:lvl1pPr>
            <a:lvl2pPr>
              <a:defRPr sz="1500"/>
            </a:lvl2pPr>
            <a:lvl3pPr>
              <a:defRPr sz="1350"/>
            </a:lvl3pPr>
            <a:lvl4pPr>
              <a:defRPr sz="1200"/>
            </a:lvl4pPr>
            <a:lvl5pPr>
              <a:defRPr sz="12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6193372" y="1516912"/>
            <a:ext cx="5389033" cy="3941763"/>
          </a:xfrm>
        </p:spPr>
        <p:txBody>
          <a:bodyPr/>
          <a:lstStyle>
            <a:lvl1pPr>
              <a:defRPr sz="1800"/>
            </a:lvl1pPr>
            <a:lvl2pPr>
              <a:defRPr sz="1500"/>
            </a:lvl2pPr>
            <a:lvl3pPr>
              <a:defRPr sz="1350"/>
            </a:lvl3pPr>
            <a:lvl4pPr>
              <a:defRPr sz="1200"/>
            </a:lvl4pPr>
            <a:lvl5pPr>
              <a:defRPr sz="12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9" name="灯片编号占位符 8"/>
          <p:cNvSpPr>
            <a:spLocks noGrp="1"/>
          </p:cNvSpPr>
          <p:nvPr>
            <p:ph type="sldNum" sz="quarter" idx="12"/>
          </p:nvPr>
        </p:nvSpPr>
        <p:spPr/>
        <p:txBody>
          <a:bodyPr/>
          <a:lstStyle/>
          <a:p>
            <a:pPr>
              <a:defRPr/>
            </a:pPr>
            <a:fld id="{87D4CD20-3569-49AA-9986-52898FC693D9}" type="slidenum">
              <a:rPr lang="en-US" altLang="zh-CN" smtClean="0"/>
              <a:pPr>
                <a:defRPr/>
              </a:pPr>
              <a:t>‹#›</a:t>
            </a:fld>
            <a:endParaRPr lang="en-US" altLang="zh-CN"/>
          </a:p>
        </p:txBody>
      </p:sp>
    </p:spTree>
    <p:extLst>
      <p:ext uri="{BB962C8B-B14F-4D97-AF65-F5344CB8AC3E}">
        <p14:creationId xmlns:p14="http://schemas.microsoft.com/office/powerpoint/2010/main" val="5515296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4320"/>
            <a:ext cx="9960864" cy="1143000"/>
          </a:xfrm>
        </p:spPr>
        <p:txBody>
          <a:bodyPr anchor="ctr"/>
          <a:lstStyle>
            <a:lvl1pPr algn="l">
              <a:defRPr sz="3450"/>
            </a:lvl1pPr>
          </a:lstStyle>
          <a:p>
            <a:r>
              <a:rPr kumimoji="0" lang="zh-CN" altLang="en-US"/>
              <a:t>单击此处编辑母版标题样式</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灯片编号占位符 7"/>
          <p:cNvSpPr>
            <a:spLocks noGrp="1"/>
          </p:cNvSpPr>
          <p:nvPr>
            <p:ph type="sldNum" sz="quarter" idx="11"/>
          </p:nvPr>
        </p:nvSpPr>
        <p:spPr/>
        <p:txBody>
          <a:bodyPr/>
          <a:lstStyle/>
          <a:p>
            <a:pPr>
              <a:defRPr/>
            </a:pPr>
            <a:fld id="{EC4D217D-E573-4F28-91B2-6572696BA559}" type="slidenum">
              <a:rPr lang="en-US" altLang="zh-CN" smtClean="0"/>
              <a:pPr>
                <a:defRPr/>
              </a:pPr>
              <a:t>‹#›</a:t>
            </a:fld>
            <a:endParaRPr lang="en-US" altLang="zh-CN"/>
          </a:p>
        </p:txBody>
      </p:sp>
      <p:sp>
        <p:nvSpPr>
          <p:cNvPr id="9" name="页脚占位符 8"/>
          <p:cNvSpPr>
            <a:spLocks noGrp="1"/>
          </p:cNvSpPr>
          <p:nvPr>
            <p:ph type="ftr" sz="quarter" idx="12"/>
          </p:nvPr>
        </p:nvSpPr>
        <p:spPr/>
        <p:txBody>
          <a:bodyPr/>
          <a:lstStyle/>
          <a:p>
            <a:pPr>
              <a:defRPr/>
            </a:pPr>
            <a:r>
              <a:rPr lang="en-US" altLang="zh-CN" dirty="0"/>
              <a:t>Python</a:t>
            </a:r>
            <a:r>
              <a:rPr lang="zh-CN" altLang="en-US" dirty="0"/>
              <a:t>程序设计</a:t>
            </a:r>
            <a:endParaRPr lang="en-US" altLang="zh-CN" dirty="0"/>
          </a:p>
        </p:txBody>
      </p:sp>
    </p:spTree>
    <p:extLst>
      <p:ext uri="{BB962C8B-B14F-4D97-AF65-F5344CB8AC3E}">
        <p14:creationId xmlns:p14="http://schemas.microsoft.com/office/powerpoint/2010/main" val="209191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9956800" cy="1143000"/>
          </a:xfrm>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9B174102-6B07-4E6A-BEF4-EA6DC693AE91}"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4" name="灯片编号占位符 3"/>
          <p:cNvSpPr>
            <a:spLocks noGrp="1"/>
          </p:cNvSpPr>
          <p:nvPr>
            <p:ph type="sldNum" sz="quarter" idx="12"/>
          </p:nvPr>
        </p:nvSpPr>
        <p:spPr/>
        <p:txBody>
          <a:bodyPr/>
          <a:lstStyle/>
          <a:p>
            <a:pPr>
              <a:defRPr/>
            </a:pPr>
            <a:fld id="{F2510490-0674-428A-9AA3-9CDF2788B392}" type="slidenum">
              <a:rPr lang="en-US" altLang="zh-CN" smtClean="0"/>
              <a:pPr>
                <a:defRPr/>
              </a:pPr>
              <a:t>‹#›</a:t>
            </a:fld>
            <a:endParaRPr lang="en-US" altLang="zh-CN"/>
          </a:p>
        </p:txBody>
      </p:sp>
    </p:spTree>
    <p:extLst>
      <p:ext uri="{BB962C8B-B14F-4D97-AF65-F5344CB8AC3E}">
        <p14:creationId xmlns:p14="http://schemas.microsoft.com/office/powerpoint/2010/main" val="3737757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1185528"/>
            <a:ext cx="4267201" cy="730250"/>
          </a:xfrm>
        </p:spPr>
        <p:txBody>
          <a:bodyPr tIns="0" bIns="0" anchor="t"/>
          <a:lstStyle>
            <a:lvl1pPr algn="l">
              <a:buNone/>
              <a:defRPr sz="1350" b="1">
                <a:solidFill>
                  <a:schemeClr val="accent1"/>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09603" y="214424"/>
            <a:ext cx="3657600" cy="914400"/>
          </a:xfrm>
        </p:spPr>
        <p:txBody>
          <a:bodyPr lIns="45720" tIns="0" rIns="45720" bIns="0" anchor="b"/>
          <a:lstStyle>
            <a:lvl1pPr marL="0" indent="0" algn="l">
              <a:buNone/>
              <a:defRPr sz="1050"/>
            </a:lvl1pPr>
            <a:lvl2pPr>
              <a:buNone/>
              <a:defRPr sz="900"/>
            </a:lvl2pPr>
            <a:lvl3pPr>
              <a:buNone/>
              <a:defRPr sz="750"/>
            </a:lvl3pPr>
            <a:lvl4pPr>
              <a:buNone/>
              <a:defRPr sz="675"/>
            </a:lvl4pPr>
            <a:lvl5pPr>
              <a:buNone/>
              <a:defRPr sz="675"/>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609603" y="1981200"/>
            <a:ext cx="9448800" cy="3810000"/>
          </a:xfrm>
        </p:spPr>
        <p:txBody>
          <a:bodyPr/>
          <a:lstStyle>
            <a:lvl1pPr>
              <a:defRPr sz="2100"/>
            </a:lvl1pPr>
            <a:lvl2pPr>
              <a:defRPr sz="1800"/>
            </a:lvl2pPr>
            <a:lvl3pPr>
              <a:defRPr sz="1650"/>
            </a:lvl3pPr>
            <a:lvl4pPr>
              <a:defRPr sz="1500"/>
            </a:lvl4pPr>
            <a:lvl5pPr>
              <a:defRPr sz="15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a:xfrm>
            <a:off x="10875263" y="6422069"/>
            <a:ext cx="1016000" cy="365125"/>
          </a:xfrm>
        </p:spPr>
        <p:txBody>
          <a:bodyPr/>
          <a:lstStyle/>
          <a:p>
            <a:pPr>
              <a:defRPr/>
            </a:pPr>
            <a:fld id="{AA635736-52A6-4DD1-8A09-55CAA7D38871}" type="slidenum">
              <a:rPr lang="en-US" altLang="zh-CN" smtClean="0"/>
              <a:pPr>
                <a:defRPr/>
              </a:pPr>
              <a:t>‹#›</a:t>
            </a:fld>
            <a:endParaRPr lang="en-US" altLang="zh-CN"/>
          </a:p>
        </p:txBody>
      </p:sp>
    </p:spTree>
    <p:extLst>
      <p:ext uri="{BB962C8B-B14F-4D97-AF65-F5344CB8AC3E}">
        <p14:creationId xmlns:p14="http://schemas.microsoft.com/office/powerpoint/2010/main" val="2079860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08978" y="1705709"/>
            <a:ext cx="4071825" cy="1253808"/>
          </a:xfrm>
        </p:spPr>
        <p:txBody>
          <a:bodyPr anchor="b"/>
          <a:lstStyle>
            <a:lvl1pPr algn="l">
              <a:buNone/>
              <a:defRPr sz="1650" b="1">
                <a:solidFill>
                  <a:schemeClr val="accent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1420838" y="1019907"/>
            <a:ext cx="5486401"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24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7408979" y="2998765"/>
            <a:ext cx="4071823" cy="2663482"/>
          </a:xfrm>
        </p:spPr>
        <p:txBody>
          <a:bodyPr lIns="45720" rIns="45720"/>
          <a:lstStyle>
            <a:lvl1pPr marL="0" indent="0">
              <a:buFontTx/>
              <a:buNone/>
              <a:defRPr sz="900"/>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609603" y="6422069"/>
            <a:ext cx="2844799" cy="365125"/>
          </a:xfrm>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7" name="灯片编号占位符 6"/>
          <p:cNvSpPr>
            <a:spLocks noGrp="1"/>
          </p:cNvSpPr>
          <p:nvPr>
            <p:ph type="sldNum" sz="quarter" idx="12"/>
          </p:nvPr>
        </p:nvSpPr>
        <p:spPr/>
        <p:txBody>
          <a:bodyPr/>
          <a:lstStyle/>
          <a:p>
            <a:pPr>
              <a:defRPr/>
            </a:pPr>
            <a:fld id="{5A810DC9-B069-4112-9094-FFB877B4F930}" type="slidenum">
              <a:rPr lang="en-US" altLang="zh-CN" smtClean="0"/>
              <a:pPr>
                <a:defRPr/>
              </a:pPr>
              <a:t>‹#›</a:t>
            </a:fld>
            <a:endParaRPr lang="en-US" altLang="zh-CN"/>
          </a:p>
        </p:txBody>
      </p:sp>
    </p:spTree>
    <p:extLst>
      <p:ext uri="{BB962C8B-B14F-4D97-AF65-F5344CB8AC3E}">
        <p14:creationId xmlns:p14="http://schemas.microsoft.com/office/powerpoint/2010/main" val="3338542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39449793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3" y="274643"/>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3" y="274643"/>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241363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127E4039-51EE-46CF-B46A-236F2074703E}" type="datetime1">
              <a:rPr lang="zh-CN" altLang="en-US" smtClean="0"/>
              <a:pPr/>
              <a:t>2021/11/23</a:t>
            </a:fld>
            <a:endParaRPr lang="zh-CN" altLang="en-US"/>
          </a:p>
        </p:txBody>
      </p:sp>
      <p:sp>
        <p:nvSpPr>
          <p:cNvPr id="8" name="页脚占位符 7"/>
          <p:cNvSpPr>
            <a:spLocks noGrp="1"/>
          </p:cNvSpPr>
          <p:nvPr>
            <p:ph type="ftr" sz="quarter" idx="11"/>
          </p:nvPr>
        </p:nvSpPr>
        <p:spPr/>
        <p:txBody>
          <a:bodyPr/>
          <a:lstStyle/>
          <a:p>
            <a:r>
              <a:rPr lang="zh-CN" altLang="en-US"/>
              <a:t>计算机科学基础</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9960864" cy="1143000"/>
          </a:xfrm>
        </p:spPr>
        <p:txBody>
          <a:bodyPr anchor="ctr"/>
          <a:lstStyle>
            <a:lvl1pPr algn="l">
              <a:defRPr sz="4600"/>
            </a:lvl1pPr>
          </a:lstStyle>
          <a:p>
            <a:r>
              <a:rPr kumimoji="0" lang="zh-CN" altLang="en-US"/>
              <a:t>单击此处编辑母版标题样式</a:t>
            </a:r>
            <a:endParaRPr kumimoji="0" lang="en-US"/>
          </a:p>
        </p:txBody>
      </p:sp>
      <p:sp>
        <p:nvSpPr>
          <p:cNvPr id="7" name="日期占位符 6"/>
          <p:cNvSpPr>
            <a:spLocks noGrp="1"/>
          </p:cNvSpPr>
          <p:nvPr>
            <p:ph type="dt" sz="half" idx="10"/>
          </p:nvPr>
        </p:nvSpPr>
        <p:spPr/>
        <p:txBody>
          <a:bodyPr/>
          <a:lstStyle/>
          <a:p>
            <a:fld id="{4E9614C2-423B-4394-B1CE-D03206A34457}" type="datetime1">
              <a:rPr lang="zh-CN" altLang="en-US" smtClean="0"/>
              <a:pPr/>
              <a:t>2021/11/23</a:t>
            </a:fld>
            <a:endParaRPr lang="zh-CN" altLang="en-US"/>
          </a:p>
        </p:txBody>
      </p:sp>
      <p:sp>
        <p:nvSpPr>
          <p:cNvPr id="8" name="灯片编号占位符 7"/>
          <p:cNvSpPr>
            <a:spLocks noGrp="1"/>
          </p:cNvSpPr>
          <p:nvPr>
            <p:ph type="sldNum" sz="quarter" idx="11"/>
          </p:nvPr>
        </p:nvSpPr>
        <p:spPr/>
        <p:txBody>
          <a:bodyPr/>
          <a:lstStyle/>
          <a:p>
            <a:fld id="{0C913308-F349-4B6D-A68A-DD1791B4A57B}" type="slidenum">
              <a:rPr lang="zh-CN" altLang="en-US" smtClean="0"/>
              <a:pPr/>
              <a:t>‹#›</a:t>
            </a:fld>
            <a:endParaRPr lang="zh-CN" altLang="en-US"/>
          </a:p>
        </p:txBody>
      </p:sp>
      <p:sp>
        <p:nvSpPr>
          <p:cNvPr id="9" name="页脚占位符 8"/>
          <p:cNvSpPr>
            <a:spLocks noGrp="1"/>
          </p:cNvSpPr>
          <p:nvPr>
            <p:ph type="ftr" sz="quarter" idx="12"/>
          </p:nvPr>
        </p:nvSpPr>
        <p:spPr/>
        <p:txBody>
          <a:bodyPr/>
          <a:lstStyle/>
          <a:p>
            <a:r>
              <a:rPr lang="zh-CN" altLang="en-US"/>
              <a:t>计算机科学基础</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5953F9-4BF6-498A-A760-5234C7894646}" type="datetime1">
              <a:rPr lang="zh-CN" altLang="en-US" smtClean="0"/>
              <a:pPr/>
              <a:t>2021/11/23</a:t>
            </a:fld>
            <a:endParaRPr lang="zh-CN" altLang="en-US"/>
          </a:p>
        </p:txBody>
      </p:sp>
      <p:sp>
        <p:nvSpPr>
          <p:cNvPr id="3" name="页脚占位符 2"/>
          <p:cNvSpPr>
            <a:spLocks noGrp="1"/>
          </p:cNvSpPr>
          <p:nvPr>
            <p:ph type="ftr" sz="quarter" idx="11"/>
          </p:nvPr>
        </p:nvSpPr>
        <p:spPr/>
        <p:txBody>
          <a:bodyPr/>
          <a:lstStyle/>
          <a:p>
            <a:r>
              <a:rPr lang="zh-CN" altLang="en-US"/>
              <a:t>计算机科学基础</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C88B7787-A065-4A3D-8CED-180385476A8D}"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a:xfrm>
            <a:off x="10875264" y="6422065"/>
            <a:ext cx="1016000" cy="365125"/>
          </a:xfrm>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609600" y="6422065"/>
            <a:ext cx="2844800" cy="365125"/>
          </a:xfrm>
        </p:spPr>
        <p:txBody>
          <a:bodyPr/>
          <a:lstStyle/>
          <a:p>
            <a:fld id="{25CBED01-F9BB-448E-979C-B1487AAE68E9}" type="datetime1">
              <a:rPr lang="zh-CN" altLang="en-US" smtClean="0"/>
              <a:pPr/>
              <a:t>2021/11/23</a:t>
            </a:fld>
            <a:endParaRPr lang="zh-CN" altLang="en-US"/>
          </a:p>
        </p:txBody>
      </p:sp>
      <p:sp>
        <p:nvSpPr>
          <p:cNvPr id="6" name="页脚占位符 5"/>
          <p:cNvSpPr>
            <a:spLocks noGrp="1"/>
          </p:cNvSpPr>
          <p:nvPr>
            <p:ph type="ftr" sz="quarter" idx="11"/>
          </p:nvPr>
        </p:nvSpPr>
        <p:spPr/>
        <p:txBody>
          <a:bodyPr/>
          <a:lstStyle/>
          <a:p>
            <a:r>
              <a:rPr lang="zh-CN" altLang="en-US"/>
              <a:t>计算机科学基础</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2" name="任意多边形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16" name="任意多边形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标题占位符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861A506-CBED-4936-AFC4-183BB30B025F}" type="datetime1">
              <a:rPr lang="zh-CN" altLang="en-US" smtClean="0"/>
              <a:pPr/>
              <a:t>2021/11/23</a:t>
            </a:fld>
            <a:endParaRPr lang="zh-CN" altLang="en-US"/>
          </a:p>
        </p:txBody>
      </p:sp>
      <p:sp>
        <p:nvSpPr>
          <p:cNvPr id="22" name="页脚占位符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400">
                <a:solidFill>
                  <a:schemeClr val="accent4">
                    <a:lumMod val="60000"/>
                    <a:lumOff val="40000"/>
                  </a:schemeClr>
                </a:solidFill>
              </a:defRPr>
            </a:lvl1pPr>
          </a:lstStyle>
          <a:p>
            <a:r>
              <a:rPr lang="zh-CN" altLang="en-US"/>
              <a:t>计算机科学基础</a:t>
            </a:r>
            <a:endParaRPr lang="zh-CN" altLang="en-US" dirty="0"/>
          </a:p>
        </p:txBody>
      </p:sp>
      <p:sp>
        <p:nvSpPr>
          <p:cNvPr id="18" name="灯片编号占位符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0C913308-F349-4B6D-A68A-DD1791B4A57B}" type="slidenum">
              <a:rPr lang="zh-CN" altLang="en-US" smtClean="0"/>
              <a:pPr/>
              <a:t>‹#›</a:t>
            </a:fld>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3" cstate="print">
            <a:duotone>
              <a:schemeClr val="accent1"/>
              <a:srgbClr val="FFFFFF"/>
            </a:duotone>
            <a:lum bright="12000" contrast="40000"/>
          </a:blip>
          <a:stretch>
            <a:fillRect/>
          </a:stretch>
        </p:blipFill>
        <p:spPr>
          <a:xfrm>
            <a:off x="8890413" y="4915144"/>
            <a:ext cx="3301588" cy="1942857"/>
          </a:xfrm>
          <a:prstGeom prst="rect">
            <a:avLst/>
          </a:prstGeom>
          <a:noFill/>
          <a:ln>
            <a:noFill/>
          </a:ln>
        </p:spPr>
      </p:pic>
      <p:sp>
        <p:nvSpPr>
          <p:cNvPr id="10" name="矩形 9"/>
          <p:cNvSpPr/>
          <p:nvPr/>
        </p:nvSpPr>
        <p:spPr>
          <a:xfrm>
            <a:off x="0" y="0"/>
            <a:ext cx="1219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sz="1800"/>
          </a:p>
        </p:txBody>
      </p:sp>
      <p:sp>
        <p:nvSpPr>
          <p:cNvPr id="11" name="矩形 10"/>
          <p:cNvSpPr/>
          <p:nvPr/>
        </p:nvSpPr>
        <p:spPr>
          <a:xfrm>
            <a:off x="0" y="40951"/>
            <a:ext cx="6096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rtlCol="0" anchor="ctr"/>
          <a:lstStyle/>
          <a:p>
            <a:pPr algn="ctr" eaLnBrk="1" latinLnBrk="0" hangingPunct="1"/>
            <a:endParaRPr kumimoji="0" lang="zh-CN" altLang="en-US" sz="1800"/>
          </a:p>
        </p:txBody>
      </p:sp>
      <p:pic>
        <p:nvPicPr>
          <p:cNvPr id="9" name="图片 8"/>
          <p:cNvPicPr>
            <a:picLocks noChangeAspect="1"/>
          </p:cNvPicPr>
          <p:nvPr/>
        </p:nvPicPr>
        <p:blipFill>
          <a:blip r:embed="rId14" cstate="print">
            <a:duotone>
              <a:schemeClr val="accent1"/>
              <a:srgbClr val="FFFFFF"/>
            </a:duotone>
            <a:lum bright="35000" contrast="40000"/>
          </a:blip>
          <a:stretch>
            <a:fillRect/>
          </a:stretch>
        </p:blipFill>
        <p:spPr>
          <a:xfrm>
            <a:off x="0" y="6420446"/>
            <a:ext cx="12192000" cy="437555"/>
          </a:xfrm>
          <a:prstGeom prst="rect">
            <a:avLst/>
          </a:prstGeom>
          <a:noFill/>
          <a:ln>
            <a:noFill/>
          </a:ln>
          <a:effectLst/>
        </p:spPr>
      </p:pic>
      <p:sp>
        <p:nvSpPr>
          <p:cNvPr id="2" name="标题占位符 1"/>
          <p:cNvSpPr>
            <a:spLocks noGrp="1"/>
          </p:cNvSpPr>
          <p:nvPr>
            <p:ph type="title"/>
          </p:nvPr>
        </p:nvSpPr>
        <p:spPr>
          <a:xfrm>
            <a:off x="609600" y="274638"/>
            <a:ext cx="109728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00201"/>
            <a:ext cx="10972800" cy="4525963"/>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356351"/>
            <a:ext cx="28448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D861A506-CBED-4936-AFC4-183BB30B025F}" type="datetime1">
              <a:rPr lang="zh-CN" altLang="en-US" smtClean="0"/>
              <a:pPr/>
              <a:t>2021/11/23</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r>
              <a:rPr lang="zh-CN" altLang="en-US"/>
              <a:t>计算机科学基础</a:t>
            </a:r>
            <a:endParaRPr lang="zh-CN" altLang="en-US" dirty="0"/>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accent1"/>
        </a:buClr>
        <a:buSzPct val="5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accent2"/>
        </a:buClr>
        <a:buSzPct val="50000"/>
        <a:buFont typeface="Wingdings 2"/>
        <a:buChar char="³"/>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accent3"/>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accent5"/>
        </a:buClr>
        <a:buSzPct val="45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accent6"/>
        </a:buClr>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16" name="任意多边形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标题占位符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a:defRPr/>
            </a:pPr>
            <a:endParaRPr lang="en-US" altLang="zh-CN"/>
          </a:p>
        </p:txBody>
      </p:sp>
      <p:sp>
        <p:nvSpPr>
          <p:cNvPr id="22" name="页脚占位符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defRPr/>
            </a:pPr>
            <a:r>
              <a:rPr lang="en-US" altLang="zh-CN" dirty="0"/>
              <a:t>Python</a:t>
            </a:r>
            <a:r>
              <a:rPr lang="zh-CN" altLang="en-US" dirty="0"/>
              <a:t>程序设计</a:t>
            </a:r>
            <a:endParaRPr lang="en-US" altLang="zh-CN" dirty="0"/>
          </a:p>
        </p:txBody>
      </p:sp>
      <p:sp>
        <p:nvSpPr>
          <p:cNvPr id="18" name="灯片编号占位符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214347724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68580" tIns="34290" rIns="68580" bIns="34290" anchor="t" compatLnSpc="1"/>
          <a:lstStyle/>
          <a:p>
            <a:endParaRPr kumimoji="0" lang="en-US" sz="1350"/>
          </a:p>
        </p:txBody>
      </p:sp>
      <p:sp>
        <p:nvSpPr>
          <p:cNvPr id="16" name="任意多边形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68580" tIns="34290" rIns="68580" bIns="34290" anchor="t" compatLnSpc="1"/>
          <a:lstStyle/>
          <a:p>
            <a:endParaRPr kumimoji="0" lang="en-US" sz="1350"/>
          </a:p>
        </p:txBody>
      </p:sp>
      <p:sp>
        <p:nvSpPr>
          <p:cNvPr id="9" name="标题占位符 8"/>
          <p:cNvSpPr>
            <a:spLocks noGrp="1"/>
          </p:cNvSpPr>
          <p:nvPr>
            <p:ph type="title"/>
          </p:nvPr>
        </p:nvSpPr>
        <p:spPr>
          <a:xfrm>
            <a:off x="609603" y="274638"/>
            <a:ext cx="9956800" cy="1143000"/>
          </a:xfrm>
          <a:prstGeom prst="rect">
            <a:avLst/>
          </a:prstGeom>
        </p:spPr>
        <p:txBody>
          <a:bodyPr vert="horz" lIns="45720" rIns="45720" anchor="ctr">
            <a:normAutofit/>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609603" y="1600205"/>
            <a:ext cx="99568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09603" y="6422069"/>
            <a:ext cx="2844799" cy="365125"/>
          </a:xfrm>
          <a:prstGeom prst="rect">
            <a:avLst/>
          </a:prstGeom>
        </p:spPr>
        <p:txBody>
          <a:bodyPr vert="horz" bIns="0" anchor="b"/>
          <a:lstStyle>
            <a:lvl1pPr algn="l" eaLnBrk="1" latinLnBrk="0" hangingPunct="1">
              <a:defRPr kumimoji="0" sz="750">
                <a:solidFill>
                  <a:schemeClr val="tx2">
                    <a:shade val="50000"/>
                  </a:schemeClr>
                </a:solidFill>
              </a:defRPr>
            </a:lvl1pPr>
          </a:lstStyle>
          <a:p>
            <a:pPr>
              <a:defRPr/>
            </a:pPr>
            <a:endParaRPr lang="en-US" altLang="zh-CN"/>
          </a:p>
        </p:txBody>
      </p:sp>
      <p:sp>
        <p:nvSpPr>
          <p:cNvPr id="22" name="页脚占位符 21"/>
          <p:cNvSpPr>
            <a:spLocks noGrp="1"/>
          </p:cNvSpPr>
          <p:nvPr>
            <p:ph type="ftr" sz="quarter" idx="3"/>
          </p:nvPr>
        </p:nvSpPr>
        <p:spPr>
          <a:xfrm>
            <a:off x="4165600" y="6422069"/>
            <a:ext cx="3860800" cy="365125"/>
          </a:xfrm>
          <a:prstGeom prst="rect">
            <a:avLst/>
          </a:prstGeom>
        </p:spPr>
        <p:txBody>
          <a:bodyPr vert="horz" lIns="0" rIns="0" bIns="0" anchor="b"/>
          <a:lstStyle>
            <a:lvl1pPr algn="ctr" eaLnBrk="1" latinLnBrk="0" hangingPunct="1">
              <a:defRPr kumimoji="0" sz="750">
                <a:solidFill>
                  <a:schemeClr val="tx2">
                    <a:shade val="50000"/>
                  </a:schemeClr>
                </a:solidFill>
              </a:defRPr>
            </a:lvl1pPr>
          </a:lstStyle>
          <a:p>
            <a:pPr>
              <a:defRPr/>
            </a:pPr>
            <a:r>
              <a:rPr lang="en-US" altLang="zh-CN" dirty="0"/>
              <a:t>Python</a:t>
            </a:r>
            <a:r>
              <a:rPr lang="zh-CN" altLang="en-US" dirty="0"/>
              <a:t>程序设计</a:t>
            </a:r>
            <a:endParaRPr lang="en-US" altLang="zh-CN" dirty="0"/>
          </a:p>
        </p:txBody>
      </p:sp>
      <p:sp>
        <p:nvSpPr>
          <p:cNvPr id="18" name="灯片编号占位符 17"/>
          <p:cNvSpPr>
            <a:spLocks noGrp="1"/>
          </p:cNvSpPr>
          <p:nvPr>
            <p:ph type="sldNum" sz="quarter" idx="4"/>
          </p:nvPr>
        </p:nvSpPr>
        <p:spPr>
          <a:xfrm>
            <a:off x="10871199" y="6422069"/>
            <a:ext cx="1016000" cy="365125"/>
          </a:xfrm>
          <a:prstGeom prst="rect">
            <a:avLst/>
          </a:prstGeom>
        </p:spPr>
        <p:txBody>
          <a:bodyPr vert="horz" lIns="0" tIns="0" rIns="0" bIns="0" anchor="b"/>
          <a:lstStyle>
            <a:lvl1pPr algn="r" eaLnBrk="1" latinLnBrk="0" hangingPunct="1">
              <a:defRPr kumimoji="0" sz="750">
                <a:solidFill>
                  <a:schemeClr val="tx2">
                    <a:shade val="50000"/>
                  </a:schemeClr>
                </a:solidFill>
              </a:defRPr>
            </a:lvl1pPr>
          </a:lstStyle>
          <a:p>
            <a:pPr>
              <a:defRPr/>
            </a:pPr>
            <a:fld id="{0C67FBDF-D1C1-49FA-AE48-61970863A0DB}" type="slidenum">
              <a:rPr lang="en-US" altLang="zh-CN" smtClean="0"/>
              <a:pPr>
                <a:defRPr/>
              </a:pPr>
              <a:t>‹#›</a:t>
            </a:fld>
            <a:endParaRPr lang="en-US" altLang="zh-CN"/>
          </a:p>
        </p:txBody>
      </p:sp>
    </p:spTree>
    <p:extLst>
      <p:ext uri="{BB962C8B-B14F-4D97-AF65-F5344CB8AC3E}">
        <p14:creationId xmlns:p14="http://schemas.microsoft.com/office/powerpoint/2010/main" val="2612238781"/>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rtl="0" eaLnBrk="1" latinLnBrk="0" hangingPunct="1">
        <a:spcBef>
          <a:spcPct val="0"/>
        </a:spcBef>
        <a:buNone/>
        <a:defRPr kumimoji="0" sz="3450" kern="1200">
          <a:solidFill>
            <a:schemeClr val="tx1"/>
          </a:solidFill>
          <a:latin typeface="+mj-lt"/>
          <a:ea typeface="+mj-ea"/>
          <a:cs typeface="+mj-cs"/>
        </a:defRPr>
      </a:lvl1pPr>
    </p:titleStyle>
    <p:bodyStyle>
      <a:lvl1pPr marL="315468" indent="-288036" algn="l" rtl="0" eaLnBrk="1" latinLnBrk="0" hangingPunct="1">
        <a:spcBef>
          <a:spcPct val="20000"/>
        </a:spcBef>
        <a:buClr>
          <a:schemeClr val="accent1"/>
        </a:buClr>
        <a:buSzPct val="80000"/>
        <a:buFont typeface="Wingdings 2"/>
        <a:buChar char=""/>
        <a:defRPr kumimoji="0" sz="2250" kern="1200">
          <a:solidFill>
            <a:schemeClr val="tx1"/>
          </a:solidFill>
          <a:latin typeface="+mn-lt"/>
          <a:ea typeface="+mn-ea"/>
          <a:cs typeface="+mn-cs"/>
        </a:defRPr>
      </a:lvl1pPr>
      <a:lvl2pPr marL="541782" indent="-205740" algn="l" rtl="0" eaLnBrk="1" latinLnBrk="0" hangingPunct="1">
        <a:spcBef>
          <a:spcPct val="20000"/>
        </a:spcBef>
        <a:buClr>
          <a:schemeClr val="accent1"/>
        </a:buClr>
        <a:buSzPct val="90000"/>
        <a:buFont typeface="Wingdings 2"/>
        <a:buChar char=""/>
        <a:defRPr kumimoji="0" sz="1950" kern="1200">
          <a:solidFill>
            <a:schemeClr val="tx1"/>
          </a:solidFill>
          <a:latin typeface="+mn-lt"/>
          <a:ea typeface="+mn-ea"/>
          <a:cs typeface="+mn-cs"/>
        </a:defRPr>
      </a:lvl2pPr>
      <a:lvl3pPr marL="754380" indent="-192024" algn="l" rtl="0" eaLnBrk="1" latinLnBrk="0" hangingPunct="1">
        <a:spcBef>
          <a:spcPct val="20000"/>
        </a:spcBef>
        <a:buClr>
          <a:schemeClr val="accent2"/>
        </a:buClr>
        <a:buSzPct val="85000"/>
        <a:buFont typeface="Arial"/>
        <a:buChar char="○"/>
        <a:defRPr kumimoji="0" sz="1800" kern="1200">
          <a:solidFill>
            <a:schemeClr val="tx1"/>
          </a:solidFill>
          <a:latin typeface="+mn-lt"/>
          <a:ea typeface="+mn-ea"/>
          <a:cs typeface="+mn-cs"/>
        </a:defRPr>
      </a:lvl3pPr>
      <a:lvl4pPr marL="960120" indent="-178308" algn="l" rtl="0" eaLnBrk="1" latinLnBrk="0" hangingPunct="1">
        <a:spcBef>
          <a:spcPct val="20000"/>
        </a:spcBef>
        <a:buClr>
          <a:schemeClr val="accent3"/>
        </a:buClr>
        <a:buSzPct val="90000"/>
        <a:buFont typeface="Wingdings 2"/>
        <a:buChar char=""/>
        <a:defRPr kumimoji="0" sz="1500" kern="1200">
          <a:solidFill>
            <a:schemeClr val="tx1"/>
          </a:solidFill>
          <a:latin typeface="+mn-lt"/>
          <a:ea typeface="+mn-ea"/>
          <a:cs typeface="+mn-cs"/>
        </a:defRPr>
      </a:lvl4pPr>
      <a:lvl5pPr marL="1117854" indent="-137160" algn="l" rtl="0" eaLnBrk="1" latinLnBrk="0" hangingPunct="1">
        <a:spcBef>
          <a:spcPct val="20000"/>
        </a:spcBef>
        <a:buClr>
          <a:schemeClr val="accent4"/>
        </a:buClr>
        <a:buSzPct val="100000"/>
        <a:buFont typeface="Arial"/>
        <a:buChar char="-"/>
        <a:defRPr kumimoji="0" sz="1500" kern="1200">
          <a:solidFill>
            <a:schemeClr val="tx1"/>
          </a:solidFill>
          <a:latin typeface="+mn-lt"/>
          <a:ea typeface="+mn-ea"/>
          <a:cs typeface="+mn-cs"/>
        </a:defRPr>
      </a:lvl5pPr>
      <a:lvl6pPr marL="1275588" indent="-137160" algn="l" rtl="0" eaLnBrk="1" latinLnBrk="0" hangingPunct="1">
        <a:spcBef>
          <a:spcPct val="20000"/>
        </a:spcBef>
        <a:buClr>
          <a:schemeClr val="accent5"/>
        </a:buClr>
        <a:buFont typeface="Arial"/>
        <a:buChar char="-"/>
        <a:defRPr kumimoji="0" sz="1500" kern="1200" baseline="0">
          <a:solidFill>
            <a:schemeClr val="tx1"/>
          </a:solidFill>
          <a:latin typeface="+mn-lt"/>
          <a:ea typeface="+mn-ea"/>
          <a:cs typeface="+mn-cs"/>
        </a:defRPr>
      </a:lvl6pPr>
      <a:lvl7pPr marL="1440180" indent="-137160" algn="l" rtl="0" eaLnBrk="1" latinLnBrk="0" hangingPunct="1">
        <a:spcBef>
          <a:spcPct val="20000"/>
        </a:spcBef>
        <a:buClr>
          <a:schemeClr val="accent6"/>
        </a:buClr>
        <a:buSzPct val="100000"/>
        <a:buFont typeface="Arial"/>
        <a:buChar char="•"/>
        <a:defRPr kumimoji="0" sz="1350" kern="1200" baseline="0">
          <a:solidFill>
            <a:schemeClr val="tx1"/>
          </a:solidFill>
          <a:latin typeface="+mn-lt"/>
          <a:ea typeface="+mn-ea"/>
          <a:cs typeface="+mn-cs"/>
        </a:defRPr>
      </a:lvl7pPr>
      <a:lvl8pPr marL="1604772" indent="-137160" algn="l" rtl="0" eaLnBrk="1" latinLnBrk="0" hangingPunct="1">
        <a:spcBef>
          <a:spcPct val="20000"/>
        </a:spcBef>
        <a:buClr>
          <a:schemeClr val="accent6"/>
        </a:buClr>
        <a:buFont typeface="Arial"/>
        <a:buChar char="▪"/>
        <a:defRPr kumimoji="0" sz="1200" kern="1200">
          <a:solidFill>
            <a:schemeClr val="tx1"/>
          </a:solidFill>
          <a:latin typeface="+mn-lt"/>
          <a:ea typeface="+mn-ea"/>
          <a:cs typeface="+mn-cs"/>
        </a:defRPr>
      </a:lvl8pPr>
      <a:lvl9pPr marL="1748790" indent="-137160" algn="l" rtl="0" eaLnBrk="1" latinLnBrk="0" hangingPunct="1">
        <a:spcBef>
          <a:spcPct val="20000"/>
        </a:spcBef>
        <a:buClr>
          <a:schemeClr val="accent6"/>
        </a:buClr>
        <a:buFont typeface="Arial"/>
        <a:buChar char="•"/>
        <a:defRPr kumimoji="0" sz="12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audio" Target="../media/audio2.wav"/><Relationship Id="rId7" Type="http://schemas.openxmlformats.org/officeDocument/2006/relationships/audio" Target="../media/audio6.wav"/><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8.xml"/><Relationship Id="rId5" Type="http://schemas.openxmlformats.org/officeDocument/2006/relationships/audio" Target="../media/audio5.wav"/><Relationship Id="rId4" Type="http://schemas.openxmlformats.org/officeDocument/2006/relationships/audio" Target="../media/audio3.wav"/></Relationships>
</file>

<file path=ppt/slides/_rels/slide55.xml.rels><?xml version="1.0" encoding="UTF-8" standalone="yes"?>
<Relationships xmlns="http://schemas.openxmlformats.org/package/2006/relationships"><Relationship Id="rId3" Type="http://schemas.openxmlformats.org/officeDocument/2006/relationships/audio" Target="../media/audio4.wav"/><Relationship Id="rId7"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audio" Target="../media/audio9.wav"/><Relationship Id="rId5" Type="http://schemas.openxmlformats.org/officeDocument/2006/relationships/audio" Target="../media/audio8.wav"/><Relationship Id="rId4" Type="http://schemas.openxmlformats.org/officeDocument/2006/relationships/audio" Target="../media/audio7.wav"/></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2300" y="2132856"/>
            <a:ext cx="6511381" cy="1149112"/>
          </a:xfrm>
        </p:spPr>
        <p:txBody>
          <a:bodyPr>
            <a:normAutofit/>
          </a:bodyPr>
          <a:lstStyle/>
          <a:p>
            <a:pPr algn="l">
              <a:defRPr/>
            </a:pPr>
            <a:r>
              <a:rPr lang="zh-CN" altLang="en-US" dirty="0"/>
              <a:t>第</a:t>
            </a:r>
            <a:r>
              <a:rPr lang="en-US" altLang="zh-CN"/>
              <a:t>4</a:t>
            </a:r>
            <a:r>
              <a:rPr lang="zh-CN" altLang="en-US"/>
              <a:t>章  问题求解</a:t>
            </a:r>
            <a:r>
              <a:rPr lang="zh-CN" altLang="en-US" dirty="0"/>
              <a:t>与算法</a:t>
            </a:r>
            <a:endParaRPr lang="zh-CN" altLang="en-US" dirty="0">
              <a:solidFill>
                <a:schemeClr val="tx1"/>
              </a:solidFill>
            </a:endParaRPr>
          </a:p>
        </p:txBody>
      </p:sp>
      <p:sp>
        <p:nvSpPr>
          <p:cNvPr id="48130" name="副标题 2"/>
          <p:cNvSpPr>
            <a:spLocks noGrp="1"/>
          </p:cNvSpPr>
          <p:nvPr>
            <p:ph type="subTitle" idx="1"/>
          </p:nvPr>
        </p:nvSpPr>
        <p:spPr>
          <a:xfrm>
            <a:off x="3215680" y="4437112"/>
            <a:ext cx="6480048" cy="1752600"/>
          </a:xfrm>
        </p:spPr>
        <p:txBody>
          <a:bodyPr/>
          <a:lstStyle/>
          <a:p>
            <a:pPr eaLnBrk="1" hangingPunct="1">
              <a:defRPr/>
            </a:pPr>
            <a:r>
              <a:rPr lang="en-US" altLang="zh-CN" dirty="0"/>
              <a:t>CS, ZJU</a:t>
            </a:r>
          </a:p>
          <a:p>
            <a:pPr eaLnBrk="1" hangingPunct="1">
              <a:defRPr/>
            </a:pPr>
            <a:r>
              <a:rPr lang="en-US" altLang="zh-CN" dirty="0"/>
              <a:t>2018</a:t>
            </a:r>
            <a:r>
              <a:rPr lang="zh-CN" altLang="en-US" dirty="0"/>
              <a:t>年</a:t>
            </a:r>
            <a:r>
              <a:rPr lang="en-US" altLang="zh-CN" dirty="0"/>
              <a:t>12</a:t>
            </a:r>
            <a:r>
              <a:rPr lang="zh-CN" altLang="en-US" dirty="0"/>
              <a:t>月</a:t>
            </a:r>
          </a:p>
        </p:txBody>
      </p:sp>
    </p:spTree>
    <p:extLst>
      <p:ext uri="{BB962C8B-B14F-4D97-AF65-F5344CB8AC3E}">
        <p14:creationId xmlns:p14="http://schemas.microsoft.com/office/powerpoint/2010/main" val="257883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算法一：逐个验证方法</a:t>
            </a:r>
            <a:br>
              <a:rPr lang="zh-CN" altLang="en-US" b="1" dirty="0"/>
            </a:br>
            <a:endParaRPr lang="zh-CN" altLang="en-US" dirty="0"/>
          </a:p>
        </p:txBody>
      </p:sp>
      <p:sp>
        <p:nvSpPr>
          <p:cNvPr id="3" name="内容占位符 2"/>
          <p:cNvSpPr>
            <a:spLocks noGrp="1"/>
          </p:cNvSpPr>
          <p:nvPr>
            <p:ph idx="1"/>
          </p:nvPr>
        </p:nvSpPr>
        <p:spPr>
          <a:xfrm>
            <a:off x="1981200" y="1268760"/>
            <a:ext cx="7696200" cy="5153304"/>
          </a:xfrm>
        </p:spPr>
        <p:txBody>
          <a:bodyPr>
            <a:normAutofit/>
          </a:bodyPr>
          <a:lstStyle/>
          <a:p>
            <a:r>
              <a:rPr lang="en-US" altLang="zh-CN" dirty="0"/>
              <a:t> a=</a:t>
            </a:r>
            <a:r>
              <a:rPr lang="en-US" altLang="zh-CN" dirty="0" err="1"/>
              <a:t>int</a:t>
            </a:r>
            <a:r>
              <a:rPr lang="en-US" altLang="zh-CN" dirty="0"/>
              <a:t>(input())</a:t>
            </a:r>
          </a:p>
          <a:p>
            <a:r>
              <a:rPr lang="en-US" altLang="zh-CN" dirty="0"/>
              <a:t> b=</a:t>
            </a:r>
            <a:r>
              <a:rPr lang="en-US" altLang="zh-CN" dirty="0" err="1"/>
              <a:t>int</a:t>
            </a:r>
            <a:r>
              <a:rPr lang="en-US" altLang="zh-CN" dirty="0"/>
              <a:t>(input())</a:t>
            </a:r>
          </a:p>
          <a:p>
            <a:r>
              <a:rPr lang="en-US" altLang="zh-CN" dirty="0"/>
              <a:t> if  b&gt;a:</a:t>
            </a:r>
          </a:p>
          <a:p>
            <a:r>
              <a:rPr lang="en-US" altLang="zh-CN" dirty="0"/>
              <a:t>     </a:t>
            </a:r>
            <a:r>
              <a:rPr lang="en-US" altLang="zh-CN" dirty="0" err="1"/>
              <a:t>a,b</a:t>
            </a:r>
            <a:r>
              <a:rPr lang="en-US" altLang="zh-CN" dirty="0"/>
              <a:t>=</a:t>
            </a:r>
            <a:r>
              <a:rPr lang="en-US" altLang="zh-CN" dirty="0" err="1"/>
              <a:t>b,a</a:t>
            </a:r>
            <a:endParaRPr lang="en-US" altLang="zh-CN" dirty="0"/>
          </a:p>
          <a:p>
            <a:r>
              <a:rPr lang="en-US" altLang="zh-CN" dirty="0"/>
              <a:t> for </a:t>
            </a:r>
            <a:r>
              <a:rPr lang="en-US" altLang="zh-CN" dirty="0" err="1"/>
              <a:t>i</a:t>
            </a:r>
            <a:r>
              <a:rPr lang="en-US" altLang="zh-CN" dirty="0"/>
              <a:t> in range(</a:t>
            </a:r>
            <a:r>
              <a:rPr lang="en-US" altLang="zh-CN" dirty="0" err="1"/>
              <a:t>b,0</a:t>
            </a:r>
            <a:r>
              <a:rPr lang="en-US" altLang="zh-CN" dirty="0"/>
              <a:t>,-1):</a:t>
            </a:r>
          </a:p>
          <a:p>
            <a:r>
              <a:rPr lang="en-US" altLang="zh-CN" dirty="0"/>
              <a:t>     if  </a:t>
            </a:r>
            <a:r>
              <a:rPr lang="en-US" altLang="zh-CN" dirty="0" err="1"/>
              <a:t>b%i</a:t>
            </a:r>
            <a:r>
              <a:rPr lang="en-US" altLang="zh-CN" dirty="0"/>
              <a:t>==0  and </a:t>
            </a:r>
            <a:r>
              <a:rPr lang="en-US" altLang="zh-CN" dirty="0" err="1"/>
              <a:t>a%i</a:t>
            </a:r>
            <a:r>
              <a:rPr lang="en-US" altLang="zh-CN" dirty="0"/>
              <a:t>==0:</a:t>
            </a:r>
          </a:p>
          <a:p>
            <a:r>
              <a:rPr lang="en-US" altLang="zh-CN" dirty="0"/>
              <a:t>         print(“</a:t>
            </a:r>
            <a:r>
              <a:rPr lang="zh-CN" altLang="en-US" dirty="0"/>
              <a:t>最大公约数是</a:t>
            </a:r>
            <a:r>
              <a:rPr lang="en-US" altLang="zh-CN" dirty="0"/>
              <a:t>:”,</a:t>
            </a:r>
            <a:r>
              <a:rPr lang="en-US" altLang="zh-CN" dirty="0" err="1"/>
              <a:t>i</a:t>
            </a:r>
            <a:r>
              <a:rPr lang="en-US" altLang="zh-CN" dirty="0"/>
              <a:t>)</a:t>
            </a:r>
          </a:p>
          <a:p>
            <a:r>
              <a:rPr lang="en-US" altLang="zh-CN" dirty="0"/>
              <a:t>         break</a:t>
            </a:r>
          </a:p>
          <a:p>
            <a:r>
              <a:rPr lang="en-US" altLang="zh-CN" dirty="0"/>
              <a:t>     </a:t>
            </a: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10</a:t>
            </a:fld>
            <a:endParaRPr lang="en-US" altLang="zh-CN"/>
          </a:p>
        </p:txBody>
      </p:sp>
    </p:spTree>
    <p:extLst>
      <p:ext uri="{BB962C8B-B14F-4D97-AF65-F5344CB8AC3E}">
        <p14:creationId xmlns:p14="http://schemas.microsoft.com/office/powerpoint/2010/main" val="356663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while</a:t>
            </a:r>
            <a:r>
              <a:rPr lang="zh-CN" altLang="en-US" dirty="0"/>
              <a:t>循环</a:t>
            </a:r>
          </a:p>
        </p:txBody>
      </p:sp>
      <p:sp>
        <p:nvSpPr>
          <p:cNvPr id="75" name="内容占位符 74"/>
          <p:cNvSpPr>
            <a:spLocks noGrp="1"/>
          </p:cNvSpPr>
          <p:nvPr>
            <p:ph idx="1"/>
          </p:nvPr>
        </p:nvSpPr>
        <p:spPr/>
        <p:txBody>
          <a:bodyPr/>
          <a:lstStyle/>
          <a:p>
            <a:r>
              <a:rPr lang="en-US" altLang="zh-CN" dirty="0"/>
              <a:t>while</a:t>
            </a:r>
            <a:r>
              <a:rPr lang="zh-CN" altLang="en-US" dirty="0"/>
              <a:t>循环的流程图</a:t>
            </a:r>
            <a:endParaRPr lang="en-US" altLang="zh-CN" dirty="0"/>
          </a:p>
          <a:p>
            <a:pPr marL="749808" lvl="2" indent="0">
              <a:spcBef>
                <a:spcPts val="200"/>
              </a:spcBef>
              <a:spcAft>
                <a:spcPts val="200"/>
              </a:spcAft>
              <a:buNone/>
            </a:pPr>
            <a:r>
              <a:rPr lang="en-US" altLang="zh-CN" sz="1800" dirty="0"/>
              <a:t>while </a:t>
            </a:r>
            <a:r>
              <a:rPr lang="zh-CN" altLang="zh-CN" sz="1800" dirty="0"/>
              <a:t>条件：</a:t>
            </a:r>
            <a:r>
              <a:rPr lang="en-US" altLang="zh-CN" sz="1800" dirty="0"/>
              <a:t>       		    </a:t>
            </a:r>
            <a:r>
              <a:rPr lang="en-US" altLang="zh-CN" sz="1800" i="1" dirty="0"/>
              <a:t>       </a:t>
            </a:r>
            <a:endParaRPr lang="zh-CN" altLang="zh-CN" sz="1800" i="1" dirty="0"/>
          </a:p>
          <a:p>
            <a:pPr marL="749808" lvl="2" indent="0">
              <a:spcBef>
                <a:spcPts val="200"/>
              </a:spcBef>
              <a:spcAft>
                <a:spcPts val="200"/>
              </a:spcAft>
              <a:buNone/>
            </a:pPr>
            <a:r>
              <a:rPr lang="en-US" altLang="zh-CN" sz="1800" i="1" dirty="0"/>
              <a:t>     </a:t>
            </a:r>
            <a:r>
              <a:rPr lang="zh-CN" altLang="zh-CN" sz="1800" i="1" dirty="0"/>
              <a:t>语句块</a:t>
            </a:r>
            <a:r>
              <a:rPr lang="en-US" altLang="zh-CN" sz="1800" i="1" dirty="0"/>
              <a:t>1    </a:t>
            </a:r>
            <a:r>
              <a:rPr lang="en-US" altLang="zh-CN" sz="1800" i="1" dirty="0">
                <a:solidFill>
                  <a:srgbClr val="92D050"/>
                </a:solidFill>
              </a:rPr>
              <a:t>#</a:t>
            </a:r>
            <a:r>
              <a:rPr lang="zh-CN" altLang="en-US" sz="1800" i="1" dirty="0">
                <a:solidFill>
                  <a:srgbClr val="92D050"/>
                </a:solidFill>
              </a:rPr>
              <a:t>书写缩进</a:t>
            </a:r>
            <a:r>
              <a:rPr lang="zh-CN" altLang="en-US" sz="1800" i="1" dirty="0"/>
              <a:t> </a:t>
            </a:r>
            <a:r>
              <a:rPr lang="en-US" altLang="zh-CN" sz="1800" i="1" dirty="0"/>
              <a:t>           </a:t>
            </a:r>
            <a:r>
              <a:rPr lang="zh-CN" altLang="en-US" sz="1800" i="1" dirty="0">
                <a:solidFill>
                  <a:srgbClr val="92D050"/>
                </a:solidFill>
              </a:rPr>
              <a:t> </a:t>
            </a:r>
            <a:endParaRPr lang="en-US" altLang="zh-CN" sz="1800" i="1" dirty="0">
              <a:solidFill>
                <a:srgbClr val="92D050"/>
              </a:solidFill>
            </a:endParaRPr>
          </a:p>
          <a:p>
            <a:pPr marL="749808" lvl="2" indent="0">
              <a:spcBef>
                <a:spcPts val="200"/>
              </a:spcBef>
              <a:spcAft>
                <a:spcPts val="200"/>
              </a:spcAft>
              <a:buNone/>
            </a:pPr>
            <a:r>
              <a:rPr lang="en-US" altLang="zh-CN" sz="1800" i="1" dirty="0"/>
              <a:t>				    </a:t>
            </a:r>
          </a:p>
          <a:p>
            <a:pPr marL="749808" lvl="2" indent="0">
              <a:spcBef>
                <a:spcPts val="200"/>
              </a:spcBef>
              <a:spcAft>
                <a:spcPts val="200"/>
              </a:spcAft>
              <a:buNone/>
            </a:pPr>
            <a:r>
              <a:rPr lang="en-US" altLang="zh-CN" sz="1800" i="1" dirty="0"/>
              <a:t>				    </a:t>
            </a:r>
            <a:r>
              <a:rPr lang="zh-CN" altLang="en-US" sz="1800" i="1" dirty="0">
                <a:solidFill>
                  <a:srgbClr val="92D050"/>
                </a:solidFill>
              </a:rPr>
              <a:t> </a:t>
            </a:r>
            <a:endParaRPr lang="zh-CN" altLang="zh-CN" sz="1800" i="1" dirty="0">
              <a:solidFill>
                <a:srgbClr val="92D050"/>
              </a:solidFill>
              <a:latin typeface="Cambria"/>
              <a:ea typeface="宋体"/>
              <a:cs typeface="Times New Roman"/>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11</a:t>
            </a:fld>
            <a:endParaRPr lang="en-US" altLang="zh-CN"/>
          </a:p>
        </p:txBody>
      </p:sp>
      <p:grpSp>
        <p:nvGrpSpPr>
          <p:cNvPr id="45" name="组合 44"/>
          <p:cNvGrpSpPr/>
          <p:nvPr/>
        </p:nvGrpSpPr>
        <p:grpSpPr>
          <a:xfrm>
            <a:off x="5087888" y="1713539"/>
            <a:ext cx="5328592" cy="4595188"/>
            <a:chOff x="1403648" y="2348797"/>
            <a:chExt cx="1980220" cy="2592371"/>
          </a:xfrm>
        </p:grpSpPr>
        <p:sp>
          <p:nvSpPr>
            <p:cNvPr id="6" name="流程图: 决策 5"/>
            <p:cNvSpPr/>
            <p:nvPr/>
          </p:nvSpPr>
          <p:spPr>
            <a:xfrm>
              <a:off x="1619672" y="2852853"/>
              <a:ext cx="1368152" cy="57606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条件</a:t>
              </a:r>
            </a:p>
          </p:txBody>
        </p:sp>
        <p:cxnSp>
          <p:nvCxnSpPr>
            <p:cNvPr id="8" name="直接箭头连接符 7"/>
            <p:cNvCxnSpPr>
              <a:endCxn id="6" idx="0"/>
            </p:cNvCxnSpPr>
            <p:nvPr/>
          </p:nvCxnSpPr>
          <p:spPr>
            <a:xfrm>
              <a:off x="2303748" y="2348797"/>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2"/>
              <a:endCxn id="12" idx="0"/>
            </p:cNvCxnSpPr>
            <p:nvPr/>
          </p:nvCxnSpPr>
          <p:spPr>
            <a:xfrm>
              <a:off x="2303748" y="3428917"/>
              <a:ext cx="0" cy="292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35696" y="3721555"/>
              <a:ext cx="93610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语句块</a:t>
              </a:r>
            </a:p>
          </p:txBody>
        </p:sp>
        <p:cxnSp>
          <p:nvCxnSpPr>
            <p:cNvPr id="20" name="直接箭头连接符 19"/>
            <p:cNvCxnSpPr/>
            <p:nvPr/>
          </p:nvCxnSpPr>
          <p:spPr>
            <a:xfrm>
              <a:off x="1403648" y="2708920"/>
              <a:ext cx="9001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03748" y="4149080"/>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403648" y="4437112"/>
              <a:ext cx="9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403648" y="2708920"/>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987824" y="3140968"/>
              <a:ext cx="144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31840" y="3140968"/>
              <a:ext cx="0"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2303748" y="4653136"/>
              <a:ext cx="8280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2285746" y="4653136"/>
              <a:ext cx="18002"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69226" y="3397477"/>
              <a:ext cx="50405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True</a:t>
              </a:r>
              <a:endParaRPr lang="zh-CN" altLang="en-US" sz="900" dirty="0"/>
            </a:p>
          </p:txBody>
        </p:sp>
        <p:sp>
          <p:nvSpPr>
            <p:cNvPr id="38" name="矩形 37"/>
            <p:cNvSpPr/>
            <p:nvPr/>
          </p:nvSpPr>
          <p:spPr>
            <a:xfrm>
              <a:off x="2879812" y="2924530"/>
              <a:ext cx="504056"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False</a:t>
              </a:r>
              <a:endParaRPr lang="zh-CN" altLang="en-US" sz="900" dirty="0"/>
            </a:p>
          </p:txBody>
        </p:sp>
      </p:grpSp>
    </p:spTree>
    <p:extLst>
      <p:ext uri="{BB962C8B-B14F-4D97-AF65-F5344CB8AC3E}">
        <p14:creationId xmlns:p14="http://schemas.microsoft.com/office/powerpoint/2010/main" val="159158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欧几里德（</a:t>
            </a:r>
            <a:r>
              <a:rPr lang="en-US" altLang="zh-CN" sz="4800" b="1" dirty="0"/>
              <a:t>Euclid</a:t>
            </a:r>
            <a:r>
              <a:rPr lang="zh-CN" altLang="en-US" sz="4800" b="1" dirty="0"/>
              <a:t>）算法</a:t>
            </a:r>
            <a:endParaRPr lang="zh-CN" altLang="en-US" dirty="0"/>
          </a:p>
        </p:txBody>
      </p:sp>
      <p:sp>
        <p:nvSpPr>
          <p:cNvPr id="3" name="内容占位符 2"/>
          <p:cNvSpPr>
            <a:spLocks noGrp="1"/>
          </p:cNvSpPr>
          <p:nvPr>
            <p:ph sz="half" idx="1"/>
          </p:nvPr>
        </p:nvSpPr>
        <p:spPr/>
        <p:txBody>
          <a:bodyPr>
            <a:normAutofit/>
          </a:bodyPr>
          <a:lstStyle/>
          <a:p>
            <a:pPr lvl="1">
              <a:lnSpc>
                <a:spcPct val="90000"/>
              </a:lnSpc>
              <a:buNone/>
            </a:pPr>
            <a:r>
              <a:rPr lang="zh-CN" altLang="en-US" sz="2400" b="1" dirty="0"/>
              <a:t>第一步：比较</a:t>
            </a:r>
            <a:r>
              <a:rPr lang="en-US" altLang="zh-CN" sz="2400" b="1" dirty="0"/>
              <a:t>A</a:t>
            </a:r>
            <a:r>
              <a:rPr lang="zh-CN" altLang="en-US" sz="2400" b="1" dirty="0"/>
              <a:t>和</a:t>
            </a:r>
            <a:r>
              <a:rPr lang="en-US" altLang="zh-CN" sz="2400" b="1" dirty="0"/>
              <a:t>B</a:t>
            </a:r>
            <a:r>
              <a:rPr lang="zh-CN" altLang="en-US" sz="2400" b="1" dirty="0"/>
              <a:t>这两个数：</a:t>
            </a:r>
            <a:r>
              <a:rPr lang="en-US" altLang="zh-CN" sz="2400" b="1" dirty="0"/>
              <a:t>A</a:t>
            </a:r>
            <a:r>
              <a:rPr lang="zh-CN" altLang="en-US" sz="2400" b="1" dirty="0"/>
              <a:t>设置为较大的数，</a:t>
            </a:r>
            <a:r>
              <a:rPr lang="en-US" altLang="zh-CN" sz="2400" b="1" dirty="0"/>
              <a:t>B</a:t>
            </a:r>
            <a:r>
              <a:rPr lang="zh-CN" altLang="en-US" sz="2400" b="1" dirty="0"/>
              <a:t>为较小的数；</a:t>
            </a:r>
          </a:p>
          <a:p>
            <a:pPr lvl="1">
              <a:lnSpc>
                <a:spcPct val="90000"/>
              </a:lnSpc>
              <a:buNone/>
            </a:pPr>
            <a:r>
              <a:rPr lang="zh-CN" altLang="en-US" sz="2400" b="1" dirty="0"/>
              <a:t>第二步：</a:t>
            </a:r>
            <a:r>
              <a:rPr lang="en-US" altLang="zh-CN" sz="2400" b="1" dirty="0"/>
              <a:t>A</a:t>
            </a:r>
            <a:r>
              <a:rPr lang="zh-CN" altLang="en-US" sz="2400" b="1" dirty="0"/>
              <a:t>除以</a:t>
            </a:r>
            <a:r>
              <a:rPr lang="en-US" altLang="zh-CN" sz="2400" b="1" dirty="0"/>
              <a:t>B</a:t>
            </a:r>
            <a:r>
              <a:rPr lang="zh-CN" altLang="en-US" sz="2400" b="1" dirty="0"/>
              <a:t>，得到余数</a:t>
            </a:r>
            <a:r>
              <a:rPr lang="en-US" altLang="zh-CN" sz="2400" b="1" dirty="0"/>
              <a:t>C</a:t>
            </a:r>
            <a:r>
              <a:rPr lang="zh-CN" altLang="en-US" sz="2400" b="1" dirty="0"/>
              <a:t>；</a:t>
            </a:r>
          </a:p>
          <a:p>
            <a:pPr lvl="1">
              <a:lnSpc>
                <a:spcPct val="90000"/>
              </a:lnSpc>
              <a:buNone/>
            </a:pPr>
            <a:r>
              <a:rPr lang="zh-CN" altLang="en-US" sz="2400" b="1" dirty="0"/>
              <a:t>第三步：如果</a:t>
            </a:r>
            <a:r>
              <a:rPr lang="en-US" altLang="zh-CN" sz="2400" b="1" dirty="0"/>
              <a:t>C</a:t>
            </a:r>
            <a:r>
              <a:rPr lang="zh-CN" altLang="en-US" sz="2400" b="1" dirty="0"/>
              <a:t>等于</a:t>
            </a:r>
            <a:r>
              <a:rPr lang="en-US" altLang="zh-CN" sz="2400" b="1" dirty="0"/>
              <a:t>0</a:t>
            </a:r>
            <a:r>
              <a:rPr lang="zh-CN" altLang="en-US" sz="2400" b="1" dirty="0"/>
              <a:t>，则最大公约数就是</a:t>
            </a:r>
            <a:r>
              <a:rPr lang="en-US" altLang="zh-CN" sz="2400" b="1" dirty="0"/>
              <a:t>B</a:t>
            </a:r>
            <a:r>
              <a:rPr lang="zh-CN" altLang="en-US" sz="2400" b="1" dirty="0"/>
              <a:t>，程序结束</a:t>
            </a:r>
            <a:r>
              <a:rPr lang="en-US" altLang="zh-CN" sz="2400" b="1" dirty="0"/>
              <a:t>; </a:t>
            </a:r>
            <a:r>
              <a:rPr lang="zh-CN" altLang="en-US" sz="2400" b="1" dirty="0"/>
              <a:t>否则将</a:t>
            </a:r>
            <a:r>
              <a:rPr lang="en-US" altLang="zh-CN" sz="2400" b="1" dirty="0"/>
              <a:t>B</a:t>
            </a:r>
            <a:r>
              <a:rPr lang="zh-CN" altLang="en-US" sz="2400" b="1" dirty="0"/>
              <a:t>赋值给</a:t>
            </a:r>
            <a:r>
              <a:rPr lang="en-US" altLang="zh-CN" sz="2400" b="1" dirty="0"/>
              <a:t>A</a:t>
            </a:r>
            <a:r>
              <a:rPr lang="zh-CN" altLang="en-US" sz="2400" b="1" dirty="0"/>
              <a:t>，</a:t>
            </a:r>
            <a:r>
              <a:rPr lang="en-US" altLang="zh-CN" sz="2400" b="1" dirty="0"/>
              <a:t>C</a:t>
            </a:r>
            <a:r>
              <a:rPr lang="zh-CN" altLang="en-US" sz="2400" b="1" dirty="0"/>
              <a:t>赋值给</a:t>
            </a:r>
            <a:r>
              <a:rPr lang="en-US" altLang="zh-CN" sz="2400" b="1" dirty="0"/>
              <a:t>B</a:t>
            </a:r>
            <a:r>
              <a:rPr lang="zh-CN" altLang="en-US" sz="2400" b="1" dirty="0"/>
              <a:t>；</a:t>
            </a:r>
          </a:p>
          <a:p>
            <a:pPr lvl="1">
              <a:lnSpc>
                <a:spcPct val="90000"/>
              </a:lnSpc>
              <a:buNone/>
            </a:pPr>
            <a:r>
              <a:rPr lang="zh-CN" altLang="en-US" sz="2400" b="1" dirty="0"/>
              <a:t>    重复进行第二步、第三步。</a:t>
            </a:r>
          </a:p>
          <a:p>
            <a:endParaRPr lang="zh-CN" altLang="en-US" dirty="0"/>
          </a:p>
        </p:txBody>
      </p:sp>
      <p:sp>
        <p:nvSpPr>
          <p:cNvPr id="4" name="内容占位符 3"/>
          <p:cNvSpPr>
            <a:spLocks noGrp="1"/>
          </p:cNvSpPr>
          <p:nvPr>
            <p:ph sz="half" idx="2"/>
          </p:nvPr>
        </p:nvSpPr>
        <p:spPr>
          <a:xfrm>
            <a:off x="5791200" y="1600201"/>
            <a:ext cx="4121224" cy="4525963"/>
          </a:xfrm>
        </p:spPr>
        <p:txBody>
          <a:bodyPr>
            <a:normAutofit/>
          </a:bodyPr>
          <a:lstStyle/>
          <a:p>
            <a:pPr marL="742950" lvl="1" indent="-285750">
              <a:lnSpc>
                <a:spcPct val="90000"/>
              </a:lnSpc>
              <a:buClr>
                <a:schemeClr val="hlink"/>
              </a:buClr>
              <a:buSzPct val="55000"/>
              <a:buNone/>
            </a:pPr>
            <a:r>
              <a:rPr lang="zh-CN" altLang="en-US" sz="2400" b="1" dirty="0"/>
              <a:t>计算过程举例：</a:t>
            </a:r>
          </a:p>
          <a:p>
            <a:pPr marL="742950" lvl="1" indent="-285750">
              <a:lnSpc>
                <a:spcPct val="90000"/>
              </a:lnSpc>
              <a:buClr>
                <a:schemeClr val="hlink"/>
              </a:buClr>
              <a:buSzPct val="55000"/>
              <a:buNone/>
            </a:pPr>
            <a:r>
              <a:rPr lang="zh-CN" altLang="en-US" sz="2400" b="1" dirty="0"/>
              <a:t>设</a:t>
            </a:r>
            <a:r>
              <a:rPr lang="en-US" altLang="zh-CN" sz="2400" b="1" dirty="0"/>
              <a:t>A=18  B=30</a:t>
            </a:r>
          </a:p>
          <a:p>
            <a:pPr marL="742950" lvl="1" indent="-285750">
              <a:lnSpc>
                <a:spcPct val="90000"/>
              </a:lnSpc>
              <a:buClr>
                <a:schemeClr val="hlink"/>
              </a:buClr>
              <a:buSzPct val="55000"/>
              <a:buNone/>
            </a:pPr>
            <a:endParaRPr lang="en-US" altLang="zh-CN" sz="2400" b="1" dirty="0"/>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①</a:t>
            </a:r>
            <a:r>
              <a:rPr lang="en-US" altLang="zh-CN" sz="2400" b="1" dirty="0"/>
              <a:t>A=30  B=18</a:t>
            </a: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②</a:t>
            </a:r>
            <a:r>
              <a:rPr lang="en-US" altLang="zh-CN" sz="2400" b="1" dirty="0"/>
              <a:t>C=</a:t>
            </a:r>
            <a:r>
              <a:rPr lang="en-US" altLang="zh-CN" sz="2400" b="1" dirty="0" err="1"/>
              <a:t>A%B</a:t>
            </a:r>
            <a:r>
              <a:rPr lang="en-US" altLang="zh-CN" sz="2400" b="1" dirty="0"/>
              <a:t>=12</a:t>
            </a:r>
            <a:endParaRPr lang="zh-CN" altLang="en-US" sz="2400" b="1" dirty="0"/>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③</a:t>
            </a:r>
            <a:r>
              <a:rPr lang="en-US" altLang="zh-CN" sz="2400" b="1" dirty="0"/>
              <a:t>A=18  B=12</a:t>
            </a: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④</a:t>
            </a:r>
            <a:r>
              <a:rPr lang="en-US" altLang="zh-CN" sz="2400" b="1" dirty="0"/>
              <a:t>C=</a:t>
            </a:r>
            <a:r>
              <a:rPr lang="en-US" altLang="zh-CN" sz="2400" b="1" dirty="0" err="1"/>
              <a:t>A%B</a:t>
            </a:r>
            <a:r>
              <a:rPr lang="en-US" altLang="zh-CN" sz="2400" b="1" dirty="0"/>
              <a:t>=6</a:t>
            </a: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⑤</a:t>
            </a:r>
            <a:r>
              <a:rPr lang="en-US" altLang="zh-CN" sz="2400" b="1" dirty="0"/>
              <a:t>A=12  B=6</a:t>
            </a:r>
            <a:endParaRPr lang="en-US" altLang="zh-CN" sz="2400" b="1" dirty="0">
              <a:latin typeface="BatangChe" pitchFamily="49" charset="-127"/>
              <a:ea typeface="BatangChe" pitchFamily="49" charset="-127"/>
            </a:endParaRP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⑥</a:t>
            </a:r>
            <a:r>
              <a:rPr lang="en-US" altLang="zh-CN" sz="2400" b="1" dirty="0"/>
              <a:t>C=</a:t>
            </a:r>
            <a:r>
              <a:rPr lang="en-US" altLang="zh-CN" sz="2400" b="1" dirty="0" err="1"/>
              <a:t>A%B</a:t>
            </a:r>
            <a:r>
              <a:rPr lang="en-US" altLang="zh-CN" sz="2400" b="1" dirty="0"/>
              <a:t>=0</a:t>
            </a:r>
            <a:endParaRPr lang="en-US" altLang="zh-CN" sz="2400" b="1" dirty="0">
              <a:latin typeface="BatangChe" pitchFamily="49" charset="-127"/>
              <a:ea typeface="BatangChe" pitchFamily="49" charset="-127"/>
            </a:endParaRP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⑦</a:t>
            </a:r>
            <a:r>
              <a:rPr lang="zh-CN" altLang="en-US" sz="2400" b="1" dirty="0"/>
              <a:t>最大公约数就是</a:t>
            </a:r>
            <a:r>
              <a:rPr lang="en-US" altLang="zh-CN" sz="2400" b="1" dirty="0"/>
              <a:t>B=6</a:t>
            </a:r>
            <a:endParaRPr lang="zh-CN" altLang="en-US" sz="2400" b="1" dirty="0"/>
          </a:p>
          <a:p>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12</a:t>
            </a:fld>
            <a:endParaRPr lang="en-US" altLang="zh-CN"/>
          </a:p>
        </p:txBody>
      </p:sp>
    </p:spTree>
    <p:extLst>
      <p:ext uri="{BB962C8B-B14F-4D97-AF65-F5344CB8AC3E}">
        <p14:creationId xmlns:p14="http://schemas.microsoft.com/office/powerpoint/2010/main" val="1721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Euclid </a:t>
            </a:r>
            <a:r>
              <a:rPr lang="zh-CN" altLang="en-US" b="1" dirty="0"/>
              <a:t>算法的</a:t>
            </a:r>
            <a:r>
              <a:rPr lang="en-US" altLang="zh-CN" dirty="0"/>
              <a:t>Python</a:t>
            </a:r>
            <a:r>
              <a:rPr lang="zh-CN" altLang="en-US" dirty="0"/>
              <a:t>实现</a:t>
            </a:r>
          </a:p>
        </p:txBody>
      </p:sp>
      <p:sp>
        <p:nvSpPr>
          <p:cNvPr id="3" name="内容占位符 2"/>
          <p:cNvSpPr>
            <a:spLocks noGrp="1"/>
          </p:cNvSpPr>
          <p:nvPr>
            <p:ph sz="half" idx="1"/>
          </p:nvPr>
        </p:nvSpPr>
        <p:spPr>
          <a:xfrm>
            <a:off x="1981200" y="1600201"/>
            <a:ext cx="8147248" cy="4525963"/>
          </a:xfrm>
        </p:spPr>
        <p:txBody>
          <a:bodyPr>
            <a:normAutofit/>
          </a:bodyPr>
          <a:lstStyle/>
          <a:p>
            <a:pPr lvl="1"/>
            <a:r>
              <a:rPr lang="en-US" altLang="zh-CN" sz="2800" dirty="0"/>
              <a:t> a=</a:t>
            </a:r>
            <a:r>
              <a:rPr lang="en-US" altLang="zh-CN" sz="2800" dirty="0" err="1"/>
              <a:t>int</a:t>
            </a:r>
            <a:r>
              <a:rPr lang="en-US" altLang="zh-CN" sz="2800" dirty="0"/>
              <a:t>(input())</a:t>
            </a:r>
          </a:p>
          <a:p>
            <a:pPr lvl="1"/>
            <a:r>
              <a:rPr lang="en-US" altLang="zh-CN" sz="2800" dirty="0"/>
              <a:t> b=</a:t>
            </a:r>
            <a:r>
              <a:rPr lang="en-US" altLang="zh-CN" sz="2800" dirty="0" err="1"/>
              <a:t>int</a:t>
            </a:r>
            <a:r>
              <a:rPr lang="en-US" altLang="zh-CN" sz="2800" dirty="0"/>
              <a:t>(input())</a:t>
            </a:r>
          </a:p>
          <a:p>
            <a:pPr lvl="1"/>
            <a:r>
              <a:rPr lang="en-US" altLang="zh-CN" sz="2800" dirty="0"/>
              <a:t> if b&gt;a: </a:t>
            </a:r>
            <a:r>
              <a:rPr lang="en-US" altLang="zh-CN" sz="2800" dirty="0" err="1"/>
              <a:t>a,b</a:t>
            </a:r>
            <a:r>
              <a:rPr lang="en-US" altLang="zh-CN" sz="2800" dirty="0"/>
              <a:t>=</a:t>
            </a:r>
            <a:r>
              <a:rPr lang="en-US" altLang="zh-CN" sz="2800" dirty="0" err="1"/>
              <a:t>b,a</a:t>
            </a:r>
            <a:r>
              <a:rPr lang="en-US" altLang="zh-CN" sz="2800" dirty="0"/>
              <a:t>                </a:t>
            </a:r>
          </a:p>
          <a:p>
            <a:pPr lvl="1"/>
            <a:r>
              <a:rPr lang="en-US" altLang="zh-CN" sz="2800" dirty="0"/>
              <a:t> c = a % b</a:t>
            </a:r>
            <a:br>
              <a:rPr lang="en-US" altLang="zh-CN" sz="2800" dirty="0"/>
            </a:br>
            <a:r>
              <a:rPr lang="en-US" altLang="zh-CN" sz="2800" dirty="0"/>
              <a:t> while c &gt; 0:</a:t>
            </a:r>
            <a:br>
              <a:rPr lang="en-US" altLang="zh-CN" sz="2800" dirty="0"/>
            </a:br>
            <a:r>
              <a:rPr lang="en-US" altLang="zh-CN" sz="2800" dirty="0"/>
              <a:t>    a, b = b, c</a:t>
            </a:r>
            <a:br>
              <a:rPr lang="en-US" altLang="zh-CN" sz="2800" dirty="0"/>
            </a:br>
            <a:r>
              <a:rPr lang="en-US" altLang="zh-CN" sz="2800" dirty="0"/>
              <a:t>    c = a % b</a:t>
            </a:r>
            <a:br>
              <a:rPr lang="en-US" altLang="zh-CN" sz="2800" dirty="0"/>
            </a:br>
            <a:r>
              <a:rPr lang="en-US" altLang="zh-CN" sz="2800" dirty="0"/>
              <a:t> print("</a:t>
            </a:r>
            <a:r>
              <a:rPr lang="en-US" altLang="zh-CN" sz="2800" dirty="0" err="1"/>
              <a:t>最大公约数是</a:t>
            </a:r>
            <a:r>
              <a:rPr lang="en-US" altLang="zh-CN" sz="2800" dirty="0"/>
              <a:t>“,b)</a:t>
            </a:r>
          </a:p>
          <a:p>
            <a:pPr lvl="1"/>
            <a:endParaRPr lang="en-US" altLang="zh-CN" sz="2400" dirty="0"/>
          </a:p>
          <a:p>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13</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9" y="2132856"/>
            <a:ext cx="4176464" cy="2232248"/>
          </a:xfrm>
          <a:prstGeom prst="rect">
            <a:avLst/>
          </a:prstGeom>
        </p:spPr>
      </p:pic>
    </p:spTree>
    <p:extLst>
      <p:ext uri="{BB962C8B-B14F-4D97-AF65-F5344CB8AC3E}">
        <p14:creationId xmlns:p14="http://schemas.microsoft.com/office/powerpoint/2010/main" val="99368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break</a:t>
            </a:r>
            <a:r>
              <a:rPr lang="zh-CN" altLang="en-US" dirty="0"/>
              <a:t>语句</a:t>
            </a:r>
          </a:p>
        </p:txBody>
      </p:sp>
      <p:sp>
        <p:nvSpPr>
          <p:cNvPr id="3" name="内容占位符 2"/>
          <p:cNvSpPr>
            <a:spLocks noGrp="1"/>
          </p:cNvSpPr>
          <p:nvPr>
            <p:ph sz="half" idx="1"/>
          </p:nvPr>
        </p:nvSpPr>
        <p:spPr/>
        <p:txBody>
          <a:bodyPr>
            <a:normAutofit/>
          </a:bodyPr>
          <a:lstStyle/>
          <a:p>
            <a:r>
              <a:rPr lang="en-US" altLang="zh-CN" dirty="0"/>
              <a:t>break</a:t>
            </a:r>
            <a:r>
              <a:rPr lang="zh-CN" altLang="en-US" dirty="0"/>
              <a:t>语句最近跳出循环</a:t>
            </a:r>
            <a:endParaRPr lang="en-US" altLang="zh-CN" dirty="0"/>
          </a:p>
          <a:p>
            <a:r>
              <a:rPr lang="zh-CN" altLang="en-US" dirty="0"/>
              <a:t>一般这样使用</a:t>
            </a:r>
            <a:endParaRPr lang="en-US" altLang="zh-CN" dirty="0"/>
          </a:p>
          <a:p>
            <a:r>
              <a:rPr lang="en-US" altLang="zh-CN"/>
              <a:t>while True </a:t>
            </a:r>
            <a:r>
              <a:rPr lang="en-US" altLang="zh-CN" dirty="0"/>
              <a:t>:</a:t>
            </a:r>
          </a:p>
          <a:p>
            <a:pPr marL="36576" indent="0">
              <a:buNone/>
            </a:pPr>
            <a:r>
              <a:rPr lang="en-US" altLang="zh-CN" dirty="0"/>
              <a:t>        </a:t>
            </a:r>
            <a:r>
              <a:rPr lang="zh-CN" altLang="en-US" dirty="0"/>
              <a:t>。。。</a:t>
            </a:r>
            <a:endParaRPr lang="en-US" altLang="zh-CN" dirty="0"/>
          </a:p>
          <a:p>
            <a:pPr marL="36576" indent="0">
              <a:buNone/>
            </a:pPr>
            <a:r>
              <a:rPr lang="en-US" altLang="zh-CN" dirty="0"/>
              <a:t>         break</a:t>
            </a:r>
          </a:p>
          <a:p>
            <a:pPr marL="36576" indent="0">
              <a:buNone/>
            </a:pPr>
            <a:r>
              <a:rPr lang="en-US" altLang="zh-CN" dirty="0"/>
              <a:t>        </a:t>
            </a:r>
            <a:r>
              <a:rPr lang="zh-CN" altLang="en-US" dirty="0"/>
              <a:t>。。。</a:t>
            </a:r>
          </a:p>
        </p:txBody>
      </p:sp>
      <p:sp>
        <p:nvSpPr>
          <p:cNvPr id="4" name="内容占位符 3"/>
          <p:cNvSpPr>
            <a:spLocks noGrp="1"/>
          </p:cNvSpPr>
          <p:nvPr>
            <p:ph sz="half" idx="2"/>
          </p:nvPr>
        </p:nvSpPr>
        <p:spPr>
          <a:xfrm>
            <a:off x="4727848" y="692697"/>
            <a:ext cx="5838552" cy="5433468"/>
          </a:xfrm>
        </p:spPr>
        <p:txBody>
          <a:bodyPr>
            <a:normAutofit/>
          </a:bodyPr>
          <a:lstStyle/>
          <a:p>
            <a:pPr lvl="1"/>
            <a:r>
              <a:rPr lang="en-US" altLang="zh-CN" sz="2800" dirty="0"/>
              <a:t>a=</a:t>
            </a:r>
            <a:r>
              <a:rPr lang="en-US" altLang="zh-CN" sz="2800" dirty="0" err="1"/>
              <a:t>int</a:t>
            </a:r>
            <a:r>
              <a:rPr lang="en-US" altLang="zh-CN" sz="2800" dirty="0"/>
              <a:t>(input())</a:t>
            </a:r>
          </a:p>
          <a:p>
            <a:pPr lvl="1"/>
            <a:r>
              <a:rPr lang="en-US" altLang="zh-CN" sz="2800" dirty="0"/>
              <a:t>b=</a:t>
            </a:r>
            <a:r>
              <a:rPr lang="en-US" altLang="zh-CN" sz="2800" dirty="0" err="1"/>
              <a:t>int</a:t>
            </a:r>
            <a:r>
              <a:rPr lang="en-US" altLang="zh-CN" sz="2800" dirty="0"/>
              <a:t>(input())</a:t>
            </a:r>
          </a:p>
          <a:p>
            <a:pPr lvl="1"/>
            <a:r>
              <a:rPr lang="en-US" altLang="zh-CN" sz="2800" dirty="0"/>
              <a:t>if b&gt;a: </a:t>
            </a:r>
            <a:r>
              <a:rPr lang="en-US" altLang="zh-CN" sz="2800" dirty="0" err="1"/>
              <a:t>a,b</a:t>
            </a:r>
            <a:r>
              <a:rPr lang="en-US" altLang="zh-CN" sz="2800" dirty="0"/>
              <a:t>=</a:t>
            </a:r>
            <a:r>
              <a:rPr lang="en-US" altLang="zh-CN" sz="2800" dirty="0" err="1"/>
              <a:t>b,a</a:t>
            </a:r>
            <a:r>
              <a:rPr lang="en-US" altLang="zh-CN" sz="2800" dirty="0"/>
              <a:t>                </a:t>
            </a:r>
          </a:p>
          <a:p>
            <a:pPr lvl="1"/>
            <a:r>
              <a:rPr lang="en-US" altLang="zh-CN" sz="2800" dirty="0"/>
              <a:t>while True:</a:t>
            </a:r>
          </a:p>
          <a:p>
            <a:pPr lvl="1"/>
            <a:r>
              <a:rPr lang="en-US" altLang="zh-CN" sz="2800" dirty="0"/>
              <a:t>     c = a % b</a:t>
            </a:r>
          </a:p>
          <a:p>
            <a:pPr lvl="1"/>
            <a:r>
              <a:rPr lang="en-US" altLang="zh-CN" sz="2800" dirty="0"/>
              <a:t>     if c==0:</a:t>
            </a:r>
          </a:p>
          <a:p>
            <a:pPr lvl="1"/>
            <a:r>
              <a:rPr lang="en-US" altLang="zh-CN" sz="2800" dirty="0"/>
              <a:t>          break</a:t>
            </a:r>
          </a:p>
          <a:p>
            <a:pPr lvl="1"/>
            <a:r>
              <a:rPr lang="en-US" altLang="zh-CN" sz="2800" dirty="0"/>
              <a:t>     else:</a:t>
            </a:r>
          </a:p>
          <a:p>
            <a:pPr lvl="1"/>
            <a:r>
              <a:rPr lang="en-US" altLang="zh-CN" sz="2800" dirty="0"/>
              <a:t>          a, b = b, c</a:t>
            </a:r>
          </a:p>
          <a:p>
            <a:pPr lvl="1"/>
            <a:r>
              <a:rPr lang="en-US" altLang="zh-CN" sz="2800" dirty="0"/>
              <a:t>print("</a:t>
            </a:r>
            <a:r>
              <a:rPr lang="zh-CN" altLang="en-US" sz="2800" dirty="0"/>
              <a:t>最大公约数是</a:t>
            </a:r>
            <a:r>
              <a:rPr lang="en-US" altLang="zh-CN" sz="2800" dirty="0"/>
              <a:t>",b)</a:t>
            </a:r>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14</a:t>
            </a:fld>
            <a:endParaRPr lang="en-US" altLang="zh-CN"/>
          </a:p>
        </p:txBody>
      </p:sp>
    </p:spTree>
    <p:extLst>
      <p:ext uri="{BB962C8B-B14F-4D97-AF65-F5344CB8AC3E}">
        <p14:creationId xmlns:p14="http://schemas.microsoft.com/office/powerpoint/2010/main" val="399707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900" b="1" dirty="0"/>
              <a:t>算法的特性</a:t>
            </a:r>
            <a:br>
              <a:rPr lang="zh-CN" altLang="en-US" b="1" dirty="0"/>
            </a:br>
            <a:endParaRPr lang="zh-CN" altLang="en-US" dirty="0"/>
          </a:p>
        </p:txBody>
      </p:sp>
      <p:sp>
        <p:nvSpPr>
          <p:cNvPr id="3" name="内容占位符 2"/>
          <p:cNvSpPr>
            <a:spLocks noGrp="1"/>
          </p:cNvSpPr>
          <p:nvPr>
            <p:ph idx="1"/>
          </p:nvPr>
        </p:nvSpPr>
        <p:spPr>
          <a:xfrm>
            <a:off x="1981200" y="1196753"/>
            <a:ext cx="7467600" cy="4929411"/>
          </a:xfrm>
        </p:spPr>
        <p:txBody>
          <a:bodyPr>
            <a:normAutofit/>
          </a:bodyPr>
          <a:lstStyle/>
          <a:p>
            <a:pPr lvl="1"/>
            <a:r>
              <a:rPr lang="zh-CN" altLang="en-US" sz="2400" b="1" dirty="0">
                <a:solidFill>
                  <a:srgbClr val="FF0000"/>
                </a:solidFill>
              </a:rPr>
              <a:t>确定性</a:t>
            </a:r>
            <a:r>
              <a:rPr lang="zh-CN" altLang="en-US" sz="2400" b="1" dirty="0"/>
              <a:t>：相同的输入，通过同一算法的计算，输出结果应该是相同的，即不会由于在不同时间、不同地点、采用不同计算机计算，会导致不同结果。</a:t>
            </a:r>
          </a:p>
          <a:p>
            <a:pPr lvl="1"/>
            <a:r>
              <a:rPr lang="zh-CN" altLang="en-US" sz="2400" b="1" dirty="0"/>
              <a:t> </a:t>
            </a:r>
            <a:r>
              <a:rPr lang="zh-CN" altLang="en-US" sz="2400" b="1" dirty="0">
                <a:solidFill>
                  <a:srgbClr val="FF0000"/>
                </a:solidFill>
              </a:rPr>
              <a:t>有穷性</a:t>
            </a:r>
            <a:r>
              <a:rPr lang="zh-CN" altLang="en-US" sz="2400" b="1" dirty="0"/>
              <a:t>：算法中的步骤应该是有限的，否则计算机就会永远无休止地执行程序。但是，即便是在某台计算机上运行了长达数年，只要能够结束，也称为算法。</a:t>
            </a:r>
          </a:p>
          <a:p>
            <a:pPr lvl="1"/>
            <a:r>
              <a:rPr lang="zh-CN" altLang="en-US" sz="2400" b="1" dirty="0">
                <a:solidFill>
                  <a:srgbClr val="FF0000"/>
                </a:solidFill>
              </a:rPr>
              <a:t>有效性</a:t>
            </a:r>
            <a:r>
              <a:rPr lang="zh-CN" altLang="en-US" sz="2400" b="1" dirty="0"/>
              <a:t>：算法中的每一个步骤都应该被有效地执行</a:t>
            </a:r>
          </a:p>
          <a:p>
            <a:pPr lvl="1"/>
            <a:r>
              <a:rPr lang="zh-CN" altLang="en-US" sz="2400" b="1" dirty="0">
                <a:solidFill>
                  <a:srgbClr val="FF0000"/>
                </a:solidFill>
              </a:rPr>
              <a:t>可有零个或多个输入</a:t>
            </a:r>
          </a:p>
          <a:p>
            <a:pPr lvl="1"/>
            <a:r>
              <a:rPr lang="zh-CN" altLang="en-US" sz="2400" b="1" dirty="0">
                <a:solidFill>
                  <a:srgbClr val="FF0000"/>
                </a:solidFill>
              </a:rPr>
              <a:t>有一个或多个输出</a:t>
            </a: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15</a:t>
            </a:fld>
            <a:endParaRPr lang="en-US" altLang="zh-CN"/>
          </a:p>
        </p:txBody>
      </p:sp>
    </p:spTree>
    <p:extLst>
      <p:ext uri="{BB962C8B-B14F-4D97-AF65-F5344CB8AC3E}">
        <p14:creationId xmlns:p14="http://schemas.microsoft.com/office/powerpoint/2010/main" val="1414905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算法的分类</a:t>
            </a:r>
            <a:endParaRPr lang="zh-CN" altLang="en-US" dirty="0"/>
          </a:p>
        </p:txBody>
      </p:sp>
      <p:sp>
        <p:nvSpPr>
          <p:cNvPr id="3" name="内容占位符 2"/>
          <p:cNvSpPr>
            <a:spLocks noGrp="1"/>
          </p:cNvSpPr>
          <p:nvPr>
            <p:ph idx="1"/>
          </p:nvPr>
        </p:nvSpPr>
        <p:spPr>
          <a:xfrm>
            <a:off x="1981200" y="1417639"/>
            <a:ext cx="7467600" cy="4708525"/>
          </a:xfrm>
        </p:spPr>
        <p:txBody>
          <a:bodyPr>
            <a:normAutofit fontScale="92500"/>
          </a:bodyPr>
          <a:lstStyle/>
          <a:p>
            <a:pPr lvl="1"/>
            <a:r>
              <a:rPr lang="zh-CN" altLang="en-US" sz="2400" b="1" dirty="0">
                <a:solidFill>
                  <a:srgbClr val="FF0000"/>
                </a:solidFill>
              </a:rPr>
              <a:t>数值计算</a:t>
            </a:r>
            <a:r>
              <a:rPr lang="zh-CN" altLang="en-US" sz="2400" b="1" dirty="0"/>
              <a:t>：数值计算主要是针对特定数学模型求出数值解，而数学本身通常更关注的是解的存在性（和唯一性）。比如方程的求根、方程组的求解、概率与统计的计算、微分方程求数值解等，主要处理“连续数据”问题的解。</a:t>
            </a:r>
          </a:p>
          <a:p>
            <a:pPr lvl="1"/>
            <a:r>
              <a:rPr lang="zh-CN" altLang="en-US" sz="2400" b="1" dirty="0">
                <a:solidFill>
                  <a:srgbClr val="FF0000"/>
                </a:solidFill>
              </a:rPr>
              <a:t> 非数值计算</a:t>
            </a:r>
            <a:r>
              <a:rPr lang="zh-CN" altLang="en-US" sz="2400" b="1" dirty="0"/>
              <a:t>：计算机处理符号、表格的能力使得计算机大大拓展了其应用领域，比如图书管理、物流管理等。这些问题的重要特征是用“离散数据” 描述问题。解决这类问题的算法归为非数值计算。</a:t>
            </a:r>
            <a:endParaRPr lang="en-US" altLang="zh-CN" sz="2400" b="1" dirty="0"/>
          </a:p>
          <a:p>
            <a:pPr lvl="1"/>
            <a:r>
              <a:rPr lang="zh-CN" altLang="en-US" sz="2400" b="1" dirty="0"/>
              <a:t>计算机的诞生，主要是为解决数值计算问题而设计，这大概也是“计算机”名称的由来。但是非数值计算的应用增长远远超过数值计算类的应用增长。</a:t>
            </a:r>
          </a:p>
          <a:p>
            <a:pPr lvl="1"/>
            <a:endParaRPr lang="zh-CN" altLang="en-US" sz="2400" b="1"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16</a:t>
            </a:fld>
            <a:endParaRPr lang="en-US" altLang="zh-CN"/>
          </a:p>
        </p:txBody>
      </p:sp>
    </p:spTree>
    <p:extLst>
      <p:ext uri="{BB962C8B-B14F-4D97-AF65-F5344CB8AC3E}">
        <p14:creationId xmlns:p14="http://schemas.microsoft.com/office/powerpoint/2010/main" val="428586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算法的表示和发现</a:t>
            </a:r>
            <a:endParaRPr lang="zh-CN" altLang="en-US" dirty="0"/>
          </a:p>
        </p:txBody>
      </p:sp>
      <p:sp>
        <p:nvSpPr>
          <p:cNvPr id="3" name="内容占位符 2"/>
          <p:cNvSpPr>
            <a:spLocks noGrp="1"/>
          </p:cNvSpPr>
          <p:nvPr>
            <p:ph idx="1"/>
          </p:nvPr>
        </p:nvSpPr>
        <p:spPr/>
        <p:txBody>
          <a:bodyPr/>
          <a:lstStyle/>
          <a:p>
            <a:r>
              <a:rPr lang="zh-CN" altLang="en-US" sz="2800" b="1" dirty="0">
                <a:solidFill>
                  <a:srgbClr val="FF0000"/>
                </a:solidFill>
                <a:latin typeface="黑体" pitchFamily="49" charset="-122"/>
              </a:rPr>
              <a:t>算法的表示</a:t>
            </a:r>
            <a:r>
              <a:rPr lang="zh-CN" altLang="en-US" sz="2800" b="1" dirty="0"/>
              <a:t>是为了把算法以某种形式加以表达，因此一个算法的表示可以有不同的方法，</a:t>
            </a:r>
            <a:endParaRPr lang="en-US" altLang="zh-CN" sz="2800" b="1" dirty="0"/>
          </a:p>
          <a:p>
            <a:r>
              <a:rPr lang="zh-CN" altLang="en-US" sz="2800" b="1" dirty="0"/>
              <a:t>本章算法表示用：</a:t>
            </a:r>
            <a:endParaRPr lang="en-US" altLang="zh-CN" sz="2800" b="1" dirty="0"/>
          </a:p>
          <a:p>
            <a:pPr lvl="1"/>
            <a:r>
              <a:rPr lang="zh-CN" altLang="en-US" b="1" dirty="0"/>
              <a:t>流程图</a:t>
            </a:r>
            <a:endParaRPr lang="en-US" altLang="zh-CN" b="1" dirty="0"/>
          </a:p>
          <a:p>
            <a:pPr lvl="1"/>
            <a:r>
              <a:rPr lang="en-US" altLang="zh-CN" b="1" dirty="0"/>
              <a:t>Python</a:t>
            </a:r>
            <a:r>
              <a:rPr lang="zh-CN" altLang="en-US" b="1" dirty="0"/>
              <a:t>代码</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17</a:t>
            </a:fld>
            <a:endParaRPr lang="en-US" altLang="zh-CN"/>
          </a:p>
        </p:txBody>
      </p:sp>
    </p:spTree>
    <p:extLst>
      <p:ext uri="{BB962C8B-B14F-4D97-AF65-F5344CB8AC3E}">
        <p14:creationId xmlns:p14="http://schemas.microsoft.com/office/powerpoint/2010/main" val="58762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400" b="1" dirty="0"/>
              <a:t>用流程图描述求</a:t>
            </a:r>
            <a:r>
              <a:rPr kumimoji="1" lang="en-US" altLang="zh-CN" sz="4400" b="1" dirty="0"/>
              <a:t>n!</a:t>
            </a:r>
            <a:r>
              <a:rPr kumimoji="1" lang="zh-CN" altLang="en-US" sz="4400" b="1" dirty="0"/>
              <a:t>算法</a:t>
            </a:r>
            <a:endParaRPr lang="zh-CN" altLang="en-US" dirty="0"/>
          </a:p>
        </p:txBody>
      </p:sp>
      <p:sp>
        <p:nvSpPr>
          <p:cNvPr id="4" name="内容占位符 3"/>
          <p:cNvSpPr>
            <a:spLocks noGrp="1"/>
          </p:cNvSpPr>
          <p:nvPr>
            <p:ph sz="half" idx="2"/>
          </p:nvPr>
        </p:nvSpPr>
        <p:spPr>
          <a:xfrm>
            <a:off x="5951984" y="1268761"/>
            <a:ext cx="4392488" cy="5162495"/>
          </a:xfrm>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18</a:t>
            </a:fld>
            <a:endParaRPr lang="en-US" altLang="zh-CN"/>
          </a:p>
        </p:txBody>
      </p:sp>
      <p:sp>
        <p:nvSpPr>
          <p:cNvPr id="8" name="矩形 7"/>
          <p:cNvSpPr/>
          <p:nvPr/>
        </p:nvSpPr>
        <p:spPr>
          <a:xfrm>
            <a:off x="6672064" y="2737520"/>
            <a:ext cx="1634480" cy="40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fac</a:t>
            </a:r>
            <a:r>
              <a:rPr lang="en-US" altLang="zh-CN" dirty="0"/>
              <a:t>=</a:t>
            </a:r>
            <a:r>
              <a:rPr lang="en-US" altLang="zh-CN" dirty="0" err="1"/>
              <a:t>1,i</a:t>
            </a:r>
            <a:r>
              <a:rPr lang="en-US" altLang="zh-CN" dirty="0"/>
              <a:t>=1</a:t>
            </a:r>
            <a:endParaRPr lang="zh-CN" altLang="en-US" dirty="0"/>
          </a:p>
        </p:txBody>
      </p:sp>
      <p:sp>
        <p:nvSpPr>
          <p:cNvPr id="9" name="流程图: 数据 8"/>
          <p:cNvSpPr/>
          <p:nvPr/>
        </p:nvSpPr>
        <p:spPr>
          <a:xfrm>
            <a:off x="6674443" y="2191167"/>
            <a:ext cx="1418456" cy="2504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a:t>
            </a:r>
            <a:r>
              <a:rPr lang="en-US" altLang="zh-CN" dirty="0"/>
              <a:t>n</a:t>
            </a:r>
            <a:endParaRPr lang="zh-CN" altLang="en-US" dirty="0"/>
          </a:p>
        </p:txBody>
      </p:sp>
      <p:cxnSp>
        <p:nvCxnSpPr>
          <p:cNvPr id="11" name="直接箭头连接符 10"/>
          <p:cNvCxnSpPr/>
          <p:nvPr/>
        </p:nvCxnSpPr>
        <p:spPr>
          <a:xfrm flipH="1">
            <a:off x="7427348" y="1940411"/>
            <a:ext cx="801" cy="250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4"/>
          </p:cNvCxnSpPr>
          <p:nvPr/>
        </p:nvCxnSpPr>
        <p:spPr>
          <a:xfrm>
            <a:off x="7383671" y="2441620"/>
            <a:ext cx="0" cy="295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流程图: 决策 18"/>
          <p:cNvSpPr/>
          <p:nvPr/>
        </p:nvSpPr>
        <p:spPr>
          <a:xfrm flipH="1">
            <a:off x="6682916" y="3381968"/>
            <a:ext cx="1634480" cy="69934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a:t>
            </a:r>
            <a:r>
              <a:rPr lang="en-US" altLang="zh-CN" dirty="0"/>
              <a:t>&lt;=n</a:t>
            </a:r>
            <a:endParaRPr lang="zh-CN" altLang="en-US" dirty="0"/>
          </a:p>
        </p:txBody>
      </p:sp>
      <p:sp>
        <p:nvSpPr>
          <p:cNvPr id="20" name="流程图: 过程 19"/>
          <p:cNvSpPr/>
          <p:nvPr/>
        </p:nvSpPr>
        <p:spPr>
          <a:xfrm>
            <a:off x="6888088" y="4293096"/>
            <a:ext cx="1418456" cy="8361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en-US" altLang="zh-CN" dirty="0" err="1"/>
              <a:t>fac</a:t>
            </a:r>
            <a:r>
              <a:rPr lang="en-US" altLang="zh-CN" dirty="0"/>
              <a:t>=</a:t>
            </a:r>
            <a:r>
              <a:rPr lang="en-US" altLang="zh-CN" dirty="0" err="1"/>
              <a:t>fac</a:t>
            </a:r>
            <a:r>
              <a:rPr lang="en-US" altLang="zh-CN" dirty="0"/>
              <a:t>*</a:t>
            </a:r>
            <a:r>
              <a:rPr lang="en-US" altLang="zh-CN" dirty="0" err="1"/>
              <a:t>i</a:t>
            </a:r>
            <a:endParaRPr lang="en-US" altLang="zh-CN" dirty="0"/>
          </a:p>
          <a:p>
            <a:pPr algn="ctr"/>
            <a:r>
              <a:rPr lang="en-US" altLang="zh-CN" dirty="0" err="1"/>
              <a:t>i</a:t>
            </a:r>
            <a:r>
              <a:rPr lang="en-US" altLang="zh-CN" dirty="0"/>
              <a:t>=</a:t>
            </a:r>
            <a:r>
              <a:rPr lang="en-US" altLang="zh-CN" dirty="0" err="1"/>
              <a:t>i+1</a:t>
            </a:r>
            <a:endParaRPr lang="en-US" altLang="zh-CN" dirty="0"/>
          </a:p>
          <a:p>
            <a:pPr algn="ctr"/>
            <a:endParaRPr lang="en-US" altLang="zh-CN" dirty="0"/>
          </a:p>
        </p:txBody>
      </p:sp>
      <p:cxnSp>
        <p:nvCxnSpPr>
          <p:cNvPr id="22" name="直接箭头连接符 21"/>
          <p:cNvCxnSpPr>
            <a:stCxn id="8" idx="2"/>
            <a:endCxn id="19" idx="0"/>
          </p:cNvCxnSpPr>
          <p:nvPr/>
        </p:nvCxnSpPr>
        <p:spPr>
          <a:xfrm>
            <a:off x="7489304" y="3140969"/>
            <a:ext cx="10852" cy="240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9" idx="2"/>
          </p:cNvCxnSpPr>
          <p:nvPr/>
        </p:nvCxnSpPr>
        <p:spPr>
          <a:xfrm flipH="1">
            <a:off x="7489304" y="4081317"/>
            <a:ext cx="10852" cy="21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0" idx="2"/>
          </p:cNvCxnSpPr>
          <p:nvPr/>
        </p:nvCxnSpPr>
        <p:spPr>
          <a:xfrm>
            <a:off x="7597316" y="5129211"/>
            <a:ext cx="0" cy="26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312024" y="5445224"/>
            <a:ext cx="12852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312024" y="3731641"/>
            <a:ext cx="0" cy="1666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9" idx="3"/>
          </p:cNvCxnSpPr>
          <p:nvPr/>
        </p:nvCxnSpPr>
        <p:spPr>
          <a:xfrm>
            <a:off x="6312024" y="3731642"/>
            <a:ext cx="3708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flipH="1">
            <a:off x="7597316" y="3997194"/>
            <a:ext cx="605290" cy="369332"/>
          </a:xfrm>
          <a:prstGeom prst="rect">
            <a:avLst/>
          </a:prstGeom>
          <a:noFill/>
        </p:spPr>
        <p:txBody>
          <a:bodyPr wrap="square" rtlCol="0">
            <a:spAutoFit/>
          </a:bodyPr>
          <a:lstStyle/>
          <a:p>
            <a:r>
              <a:rPr lang="en-US" altLang="zh-CN" dirty="0"/>
              <a:t>y</a:t>
            </a:r>
            <a:endParaRPr lang="zh-CN" altLang="en-US" dirty="0"/>
          </a:p>
        </p:txBody>
      </p:sp>
      <p:cxnSp>
        <p:nvCxnSpPr>
          <p:cNvPr id="40" name="直接箭头连接符 39"/>
          <p:cNvCxnSpPr>
            <a:stCxn id="19" idx="1"/>
          </p:cNvCxnSpPr>
          <p:nvPr/>
        </p:nvCxnSpPr>
        <p:spPr>
          <a:xfrm flipV="1">
            <a:off x="8317396" y="3731642"/>
            <a:ext cx="5149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8904312" y="3731642"/>
            <a:ext cx="0" cy="1929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流程图: 数据 45"/>
          <p:cNvSpPr/>
          <p:nvPr/>
        </p:nvSpPr>
        <p:spPr>
          <a:xfrm>
            <a:off x="6888089" y="5539260"/>
            <a:ext cx="1591581" cy="34967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a:t>
            </a:r>
            <a:r>
              <a:rPr lang="en-US" altLang="zh-CN" dirty="0" err="1"/>
              <a:t>fac</a:t>
            </a:r>
            <a:endParaRPr lang="zh-CN" altLang="en-US" dirty="0"/>
          </a:p>
        </p:txBody>
      </p:sp>
      <p:cxnSp>
        <p:nvCxnSpPr>
          <p:cNvPr id="48" name="直接箭头连接符 47"/>
          <p:cNvCxnSpPr>
            <a:endCxn id="46" idx="5"/>
          </p:cNvCxnSpPr>
          <p:nvPr/>
        </p:nvCxnSpPr>
        <p:spPr>
          <a:xfrm flipH="1">
            <a:off x="8320512" y="5661249"/>
            <a:ext cx="583801" cy="5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流程图: 终止 49"/>
          <p:cNvSpPr/>
          <p:nvPr/>
        </p:nvSpPr>
        <p:spPr>
          <a:xfrm>
            <a:off x="7215960" y="6129503"/>
            <a:ext cx="914400" cy="301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结束</a:t>
            </a:r>
          </a:p>
        </p:txBody>
      </p:sp>
      <p:sp>
        <p:nvSpPr>
          <p:cNvPr id="51" name="流程图: 终止 50"/>
          <p:cNvSpPr/>
          <p:nvPr/>
        </p:nvSpPr>
        <p:spPr>
          <a:xfrm>
            <a:off x="6985561" y="1617950"/>
            <a:ext cx="914400" cy="301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52" name="矩形 51"/>
          <p:cNvSpPr/>
          <p:nvPr/>
        </p:nvSpPr>
        <p:spPr>
          <a:xfrm>
            <a:off x="8202606" y="3381968"/>
            <a:ext cx="413674" cy="191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n</a:t>
            </a:r>
            <a:endParaRPr lang="zh-CN" altLang="en-US" dirty="0"/>
          </a:p>
        </p:txBody>
      </p:sp>
      <p:pic>
        <p:nvPicPr>
          <p:cNvPr id="55" name="内容占位符 5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35561" y="1268761"/>
            <a:ext cx="3511712" cy="5162495"/>
          </a:xfrm>
        </p:spPr>
      </p:pic>
      <p:cxnSp>
        <p:nvCxnSpPr>
          <p:cNvPr id="7" name="直接箭头连接符 6"/>
          <p:cNvCxnSpPr/>
          <p:nvPr/>
        </p:nvCxnSpPr>
        <p:spPr>
          <a:xfrm flipH="1">
            <a:off x="7543801" y="5888935"/>
            <a:ext cx="17709" cy="26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319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kumimoji="1" lang="zh-CN" altLang="en-US" sz="4400" b="1" dirty="0">
                <a:latin typeface="Verdana" pitchFamily="34" charset="0"/>
              </a:rPr>
            </a:br>
            <a:r>
              <a:rPr kumimoji="1" lang="zh-CN" altLang="en-US" sz="4400" b="1" dirty="0"/>
              <a:t>用</a:t>
            </a:r>
            <a:r>
              <a:rPr kumimoji="1" lang="en-US" altLang="zh-CN" sz="4400" b="1" dirty="0"/>
              <a:t>Python</a:t>
            </a:r>
            <a:r>
              <a:rPr kumimoji="1" lang="zh-CN" altLang="en-US" sz="4400" b="1" dirty="0"/>
              <a:t>语言描述求</a:t>
            </a:r>
            <a:r>
              <a:rPr kumimoji="1" lang="en-US" altLang="zh-CN" sz="4400" b="1" dirty="0"/>
              <a:t>n!</a:t>
            </a:r>
            <a:r>
              <a:rPr kumimoji="1" lang="zh-CN" altLang="en-US" sz="4400" b="1" dirty="0"/>
              <a:t>算法</a:t>
            </a:r>
            <a:br>
              <a:rPr kumimoji="1" lang="zh-CN" altLang="en-US" sz="4400" b="1" dirty="0">
                <a:latin typeface="Verdana" pitchFamily="34" charset="0"/>
              </a:rPr>
            </a:br>
            <a:endParaRPr lang="zh-CN" altLang="en-US" dirty="0"/>
          </a:p>
        </p:txBody>
      </p:sp>
      <p:sp>
        <p:nvSpPr>
          <p:cNvPr id="3" name="内容占位符 2"/>
          <p:cNvSpPr>
            <a:spLocks noGrp="1"/>
          </p:cNvSpPr>
          <p:nvPr>
            <p:ph idx="1"/>
          </p:nvPr>
        </p:nvSpPr>
        <p:spPr/>
        <p:txBody>
          <a:bodyPr/>
          <a:lstStyle/>
          <a:p>
            <a:r>
              <a:rPr lang="en-US" altLang="zh-CN" dirty="0"/>
              <a:t> n=</a:t>
            </a:r>
            <a:r>
              <a:rPr lang="en-US" altLang="zh-CN" dirty="0" err="1"/>
              <a:t>int</a:t>
            </a:r>
            <a:r>
              <a:rPr lang="en-US" altLang="zh-CN" dirty="0"/>
              <a:t>(input())</a:t>
            </a:r>
          </a:p>
          <a:p>
            <a:r>
              <a:rPr lang="en-US" altLang="zh-CN" dirty="0"/>
              <a:t> </a:t>
            </a:r>
            <a:r>
              <a:rPr lang="en-US" altLang="zh-CN" dirty="0" err="1"/>
              <a:t>fac</a:t>
            </a:r>
            <a:r>
              <a:rPr lang="en-US" altLang="zh-CN" dirty="0"/>
              <a:t>=1</a:t>
            </a:r>
          </a:p>
          <a:p>
            <a:r>
              <a:rPr lang="en-US" altLang="zh-CN" dirty="0"/>
              <a:t> for </a:t>
            </a:r>
            <a:r>
              <a:rPr lang="en-US" altLang="zh-CN" dirty="0" err="1"/>
              <a:t>i</a:t>
            </a:r>
            <a:r>
              <a:rPr lang="en-US" altLang="zh-CN" dirty="0"/>
              <a:t> in range(</a:t>
            </a:r>
            <a:r>
              <a:rPr lang="en-US" altLang="zh-CN" dirty="0" err="1"/>
              <a:t>1,n+1</a:t>
            </a:r>
            <a:r>
              <a:rPr lang="en-US" altLang="zh-CN" dirty="0"/>
              <a:t>):</a:t>
            </a:r>
          </a:p>
          <a:p>
            <a:r>
              <a:rPr lang="en-US" altLang="zh-CN" dirty="0"/>
              <a:t>     </a:t>
            </a:r>
            <a:r>
              <a:rPr lang="en-US" altLang="zh-CN" dirty="0" err="1"/>
              <a:t>fac</a:t>
            </a:r>
            <a:r>
              <a:rPr lang="en-US" altLang="zh-CN" dirty="0"/>
              <a:t>=</a:t>
            </a:r>
            <a:r>
              <a:rPr lang="en-US" altLang="zh-CN" dirty="0" err="1"/>
              <a:t>fac</a:t>
            </a:r>
            <a:r>
              <a:rPr lang="en-US" altLang="zh-CN" dirty="0"/>
              <a:t>*</a:t>
            </a:r>
            <a:r>
              <a:rPr lang="en-US" altLang="zh-CN" dirty="0" err="1"/>
              <a:t>i</a:t>
            </a:r>
            <a:endParaRPr lang="en-US" altLang="zh-CN" dirty="0"/>
          </a:p>
          <a:p>
            <a:r>
              <a:rPr lang="en-US" altLang="zh-CN" dirty="0"/>
              <a:t> print(“n!</a:t>
            </a:r>
            <a:r>
              <a:rPr lang="zh-CN" altLang="en-US" dirty="0"/>
              <a:t>等于</a:t>
            </a:r>
            <a:r>
              <a:rPr lang="en-US" altLang="zh-CN"/>
              <a:t>:”,fac)</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19</a:t>
            </a:fld>
            <a:endParaRPr lang="en-US" altLang="zh-CN"/>
          </a:p>
        </p:txBody>
      </p:sp>
    </p:spTree>
    <p:extLst>
      <p:ext uri="{BB962C8B-B14F-4D97-AF65-F5344CB8AC3E}">
        <p14:creationId xmlns:p14="http://schemas.microsoft.com/office/powerpoint/2010/main" val="1572044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1847528" y="274638"/>
            <a:ext cx="7601272" cy="1143000"/>
          </a:xfrm>
        </p:spPr>
        <p:txBody>
          <a:bodyPr/>
          <a:lstStyle/>
          <a:p>
            <a:pPr eaLnBrk="1" hangingPunct="1">
              <a:defRPr/>
            </a:pPr>
            <a:r>
              <a:rPr lang="en-US" altLang="zh-CN" dirty="0"/>
              <a:t>Overview</a:t>
            </a:r>
            <a:endParaRPr lang="zh-CN" altLang="en-US" dirty="0"/>
          </a:p>
        </p:txBody>
      </p:sp>
      <p:sp>
        <p:nvSpPr>
          <p:cNvPr id="59394" name="内容占位符 2"/>
          <p:cNvSpPr>
            <a:spLocks noGrp="1"/>
          </p:cNvSpPr>
          <p:nvPr>
            <p:ph idx="1"/>
          </p:nvPr>
        </p:nvSpPr>
        <p:spPr/>
        <p:txBody>
          <a:bodyPr/>
          <a:lstStyle/>
          <a:p>
            <a:r>
              <a:rPr lang="zh-CN" altLang="en-US" sz="3200" b="1" dirty="0"/>
              <a:t>算法的概念</a:t>
            </a:r>
            <a:endParaRPr lang="en-US" altLang="zh-CN" sz="3200" b="1" dirty="0"/>
          </a:p>
          <a:p>
            <a:r>
              <a:rPr lang="zh-CN" altLang="en-US" sz="3200" b="1" dirty="0"/>
              <a:t>算法的三种结构</a:t>
            </a:r>
            <a:endParaRPr lang="en-US" altLang="zh-CN" sz="3200" b="1" dirty="0"/>
          </a:p>
          <a:p>
            <a:r>
              <a:rPr lang="zh-CN" altLang="en-US" sz="3200" b="1" dirty="0"/>
              <a:t>算法的发现</a:t>
            </a:r>
            <a:endParaRPr lang="en-US" altLang="zh-CN" sz="3200" b="1" dirty="0"/>
          </a:p>
          <a:p>
            <a:r>
              <a:rPr lang="zh-CN" altLang="en-US" sz="3200" b="1" dirty="0"/>
              <a:t>常用算法</a:t>
            </a:r>
            <a:endParaRPr lang="en-US" altLang="zh-CN" sz="3200" b="1" dirty="0"/>
          </a:p>
          <a:p>
            <a:r>
              <a:rPr lang="zh-CN" altLang="en-US" sz="3200" b="1" dirty="0"/>
              <a:t>算法的方法学</a:t>
            </a:r>
            <a:endParaRPr lang="en-US" altLang="zh-CN" sz="3200" b="1" dirty="0"/>
          </a:p>
          <a:p>
            <a:r>
              <a:rPr lang="zh-CN" altLang="en-US" sz="3200" b="1" dirty="0"/>
              <a:t>数据表达和数据结构</a:t>
            </a: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D1E882E9-A3ED-4FE4-B868-6B9119A1109F}" type="slidenum">
              <a:rPr lang="zh-CN" altLang="en-US">
                <a:solidFill>
                  <a:srgbClr val="D4D2D0">
                    <a:shade val="50000"/>
                  </a:srgbClr>
                </a:solidFill>
                <a:latin typeface="Arial" charset="0"/>
                <a:ea typeface="宋体" pitchFamily="2" charset="-122"/>
              </a:rPr>
              <a:pPr fontAlgn="base">
                <a:spcBef>
                  <a:spcPct val="0"/>
                </a:spcBef>
                <a:spcAft>
                  <a:spcPct val="0"/>
                </a:spcAft>
                <a:defRPr/>
              </a:pPr>
              <a:t>2</a:t>
            </a:fld>
            <a:endParaRPr lang="zh-CN" altLang="en-US">
              <a:solidFill>
                <a:srgbClr val="D4D2D0">
                  <a:shade val="50000"/>
                </a:srgbClr>
              </a:solidFill>
              <a:latin typeface="Arial" charset="0"/>
              <a:ea typeface="宋体" pitchFamily="2" charset="-122"/>
            </a:endParaRPr>
          </a:p>
        </p:txBody>
      </p:sp>
      <p:sp>
        <p:nvSpPr>
          <p:cNvPr id="2" name="页脚占位符 1"/>
          <p:cNvSpPr>
            <a:spLocks noGrp="1"/>
          </p:cNvSpPr>
          <p:nvPr>
            <p:ph type="ftr" sz="quarter" idx="11"/>
          </p:nvPr>
        </p:nvSpPr>
        <p:spPr/>
        <p:txBody>
          <a:bodyPr/>
          <a:lstStyle/>
          <a:p>
            <a:pPr fontAlgn="base">
              <a:spcBef>
                <a:spcPct val="0"/>
              </a:spcBef>
              <a:spcAft>
                <a:spcPct val="0"/>
              </a:spcAft>
              <a:defRPr/>
            </a:pPr>
            <a:r>
              <a:rPr lang="en-US" altLang="zh-CN" dirty="0">
                <a:solidFill>
                  <a:srgbClr val="D4D2D0">
                    <a:shade val="50000"/>
                  </a:srgbClr>
                </a:solidFill>
                <a:latin typeface="Arial" charset="0"/>
                <a:ea typeface="宋体" pitchFamily="2" charset="-122"/>
              </a:rPr>
              <a:t>Python</a:t>
            </a:r>
            <a:r>
              <a:rPr lang="zh-CN" altLang="en-US" dirty="0">
                <a:solidFill>
                  <a:srgbClr val="D4D2D0">
                    <a:shade val="50000"/>
                  </a:srgbClr>
                </a:solidFill>
                <a:latin typeface="Arial" charset="0"/>
                <a:ea typeface="宋体" pitchFamily="2" charset="-122"/>
              </a:rPr>
              <a:t>程序设计</a:t>
            </a:r>
            <a:endParaRPr lang="en-US" altLang="zh-CN" dirty="0">
              <a:solidFill>
                <a:srgbClr val="D4D2D0">
                  <a:shade val="50000"/>
                </a:srgbClr>
              </a:solidFill>
              <a:latin typeface="Arial" charset="0"/>
              <a:ea typeface="宋体" pitchFamily="2" charset="-122"/>
            </a:endParaRPr>
          </a:p>
        </p:txBody>
      </p:sp>
    </p:spTree>
    <p:extLst>
      <p:ext uri="{BB962C8B-B14F-4D97-AF65-F5344CB8AC3E}">
        <p14:creationId xmlns:p14="http://schemas.microsoft.com/office/powerpoint/2010/main" val="399977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算法的发现</a:t>
            </a:r>
            <a:endParaRPr lang="zh-CN" altLang="en-US" dirty="0"/>
          </a:p>
        </p:txBody>
      </p:sp>
      <p:sp>
        <p:nvSpPr>
          <p:cNvPr id="3" name="内容占位符 2"/>
          <p:cNvSpPr>
            <a:spLocks noGrp="1"/>
          </p:cNvSpPr>
          <p:nvPr>
            <p:ph idx="1"/>
          </p:nvPr>
        </p:nvSpPr>
        <p:spPr/>
        <p:txBody>
          <a:bodyPr>
            <a:normAutofit/>
          </a:bodyPr>
          <a:lstStyle/>
          <a:p>
            <a:r>
              <a:rPr lang="zh-CN" altLang="en-US" sz="2800" b="1" dirty="0"/>
              <a:t>发现算法具有很大的挑战性</a:t>
            </a:r>
            <a:endParaRPr lang="en-US" altLang="zh-CN" sz="2800" b="1" dirty="0"/>
          </a:p>
          <a:p>
            <a:pPr lvl="1"/>
            <a:r>
              <a:rPr lang="zh-CN" altLang="en-US" b="1" dirty="0"/>
              <a:t>“中国邮递员问题”：</a:t>
            </a:r>
            <a:endParaRPr lang="en-US" altLang="zh-CN" b="1" dirty="0"/>
          </a:p>
          <a:p>
            <a:pPr marL="722313" lvl="1" indent="85725">
              <a:buNone/>
            </a:pPr>
            <a:r>
              <a:rPr lang="zh-CN" altLang="en-US" b="1" dirty="0"/>
              <a:t>不但要选择路径，而且要确保这个选择的路径是最短的。</a:t>
            </a:r>
            <a:endParaRPr lang="en-US" altLang="zh-CN" b="1" dirty="0"/>
          </a:p>
          <a:p>
            <a:pPr marL="441325" indent="-441325" algn="just"/>
            <a:r>
              <a:rPr lang="zh-CN" altLang="en-US" sz="2800" b="1" dirty="0">
                <a:latin typeface="宋体" charset="-122"/>
              </a:rPr>
              <a:t>解决问题的</a:t>
            </a:r>
            <a:r>
              <a:rPr lang="en-US" altLang="zh-CN" sz="2800" b="1" dirty="0">
                <a:latin typeface="宋体" charset="-122"/>
              </a:rPr>
              <a:t>4</a:t>
            </a:r>
            <a:r>
              <a:rPr lang="zh-CN" altLang="en-US" sz="2800" b="1" dirty="0">
                <a:latin typeface="宋体" charset="-122"/>
              </a:rPr>
              <a:t>个步骤：</a:t>
            </a:r>
          </a:p>
          <a:p>
            <a:pPr marL="990600" lvl="1" indent="-533400" algn="just">
              <a:buFontTx/>
              <a:buAutoNum type="arabicPeriod"/>
            </a:pPr>
            <a:r>
              <a:rPr lang="zh-CN" altLang="en-US" sz="2400" b="1" dirty="0">
                <a:latin typeface="宋体" charset="-122"/>
              </a:rPr>
              <a:t>理解问题</a:t>
            </a:r>
          </a:p>
          <a:p>
            <a:pPr marL="990600" lvl="1" indent="-533400" algn="just">
              <a:buFontTx/>
              <a:buAutoNum type="arabicPeriod"/>
            </a:pPr>
            <a:r>
              <a:rPr lang="zh-CN" altLang="en-US" sz="2400" b="1" dirty="0">
                <a:latin typeface="宋体" charset="-122"/>
              </a:rPr>
              <a:t>设计一个解决问题的方案</a:t>
            </a:r>
          </a:p>
          <a:p>
            <a:pPr marL="990600" lvl="1" indent="-533400" algn="just">
              <a:buFontTx/>
              <a:buAutoNum type="arabicPeriod"/>
            </a:pPr>
            <a:r>
              <a:rPr lang="zh-CN" altLang="en-US" sz="2400" b="1" dirty="0">
                <a:latin typeface="宋体" charset="-122"/>
              </a:rPr>
              <a:t>执行这个方案</a:t>
            </a:r>
          </a:p>
          <a:p>
            <a:pPr marL="990600" lvl="1" indent="-533400" algn="just">
              <a:buFontTx/>
              <a:buAutoNum type="arabicPeriod"/>
            </a:pPr>
            <a:r>
              <a:rPr lang="zh-CN" altLang="en-US" sz="2400" b="1" dirty="0">
                <a:latin typeface="宋体" charset="-122"/>
              </a:rPr>
              <a:t>检验这个方案 </a:t>
            </a:r>
            <a:endParaRPr lang="en-US" altLang="zh-CN" sz="2400" b="1" dirty="0">
              <a:latin typeface="宋体" charset="-122"/>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20</a:t>
            </a:fld>
            <a:endParaRPr lang="en-US" altLang="zh-CN"/>
          </a:p>
        </p:txBody>
      </p:sp>
    </p:spTree>
    <p:extLst>
      <p:ext uri="{BB962C8B-B14F-4D97-AF65-F5344CB8AC3E}">
        <p14:creationId xmlns:p14="http://schemas.microsoft.com/office/powerpoint/2010/main" val="1252061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算法举例</a:t>
            </a:r>
          </a:p>
        </p:txBody>
      </p:sp>
      <p:sp>
        <p:nvSpPr>
          <p:cNvPr id="3" name="内容占位符 2"/>
          <p:cNvSpPr>
            <a:spLocks noGrp="1"/>
          </p:cNvSpPr>
          <p:nvPr>
            <p:ph idx="1"/>
          </p:nvPr>
        </p:nvSpPr>
        <p:spPr/>
        <p:txBody>
          <a:bodyPr/>
          <a:lstStyle/>
          <a:p>
            <a:r>
              <a:rPr lang="zh-CN" altLang="zh-CN" dirty="0"/>
              <a:t>迭代</a:t>
            </a:r>
            <a:endParaRPr lang="en-US" altLang="zh-CN" dirty="0"/>
          </a:p>
          <a:p>
            <a:r>
              <a:rPr lang="zh-CN" altLang="zh-CN" dirty="0"/>
              <a:t>递归</a:t>
            </a:r>
            <a:endParaRPr lang="en-US" altLang="zh-CN" dirty="0"/>
          </a:p>
          <a:p>
            <a:r>
              <a:rPr lang="zh-CN" altLang="zh-CN" dirty="0"/>
              <a:t>排序</a:t>
            </a:r>
            <a:endParaRPr lang="en-US" altLang="zh-CN" dirty="0"/>
          </a:p>
          <a:p>
            <a:r>
              <a:rPr lang="zh-CN" altLang="zh-CN" dirty="0"/>
              <a:t>查找</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21</a:t>
            </a:fld>
            <a:endParaRPr lang="en-US" altLang="zh-CN"/>
          </a:p>
        </p:txBody>
      </p:sp>
    </p:spTree>
    <p:extLst>
      <p:ext uri="{BB962C8B-B14F-4D97-AF65-F5344CB8AC3E}">
        <p14:creationId xmlns:p14="http://schemas.microsoft.com/office/powerpoint/2010/main" val="275558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a:br>
            <a:r>
              <a:rPr lang="zh-CN" altLang="zh-CN" dirty="0"/>
              <a:t>迭代</a:t>
            </a:r>
            <a:br>
              <a:rPr lang="en-US" altLang="zh-CN" dirty="0"/>
            </a:br>
            <a:endParaRPr lang="zh-CN" altLang="en-US" dirty="0"/>
          </a:p>
        </p:txBody>
      </p:sp>
      <p:sp>
        <p:nvSpPr>
          <p:cNvPr id="3" name="内容占位符 2"/>
          <p:cNvSpPr>
            <a:spLocks noGrp="1"/>
          </p:cNvSpPr>
          <p:nvPr>
            <p:ph idx="1"/>
          </p:nvPr>
        </p:nvSpPr>
        <p:spPr/>
        <p:txBody>
          <a:bodyPr/>
          <a:lstStyle/>
          <a:p>
            <a:r>
              <a:rPr lang="zh-CN" altLang="en-US" dirty="0"/>
              <a:t>迭代算法是用计算机解决问题的一种基本方法，它利用计算机运算速度快、适合做重复性操作的特点，让计算机对一组指令</a:t>
            </a:r>
            <a:r>
              <a:rPr lang="en-US" altLang="zh-CN" dirty="0"/>
              <a:t>(</a:t>
            </a:r>
            <a:r>
              <a:rPr lang="zh-CN" altLang="en-US" dirty="0"/>
              <a:t>或一定步骤</a:t>
            </a:r>
            <a:r>
              <a:rPr lang="en-US" altLang="zh-CN" dirty="0"/>
              <a:t>)</a:t>
            </a:r>
            <a:r>
              <a:rPr lang="zh-CN" altLang="en-US" dirty="0"/>
              <a:t>进行重复执行，在每次执行这组指令</a:t>
            </a:r>
            <a:r>
              <a:rPr lang="en-US" altLang="zh-CN" dirty="0"/>
              <a:t>(</a:t>
            </a:r>
            <a:r>
              <a:rPr lang="zh-CN" altLang="en-US" dirty="0"/>
              <a:t>或这些步骤</a:t>
            </a:r>
            <a:r>
              <a:rPr lang="en-US" altLang="zh-CN" dirty="0"/>
              <a:t>)</a:t>
            </a:r>
            <a:r>
              <a:rPr lang="zh-CN" altLang="en-US" dirty="0"/>
              <a:t>时，都从变量的原值推出它的一个新值</a:t>
            </a:r>
            <a:endParaRPr lang="en-US" altLang="zh-CN" dirty="0"/>
          </a:p>
          <a:p>
            <a:r>
              <a:rPr lang="zh-CN" altLang="en-US" dirty="0"/>
              <a:t>用迭代算法解决的问题中，至少存在一个直接或间接地不断由旧值递推出新值的变量，这个变量就是迭代变量</a:t>
            </a:r>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22</a:t>
            </a:fld>
            <a:endParaRPr lang="en-US" altLang="zh-CN"/>
          </a:p>
        </p:txBody>
      </p:sp>
    </p:spTree>
    <p:extLst>
      <p:ext uri="{BB962C8B-B14F-4D97-AF65-F5344CB8AC3E}">
        <p14:creationId xmlns:p14="http://schemas.microsoft.com/office/powerpoint/2010/main" val="104149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计算</a:t>
            </a:r>
            <a:r>
              <a:rPr lang="en-US" altLang="zh-CN" dirty="0" err="1"/>
              <a:t>log</a:t>
            </a:r>
            <a:r>
              <a:rPr lang="en-US" altLang="zh-CN" baseline="-25000" dirty="0" err="1"/>
              <a:t>2</a:t>
            </a:r>
            <a:r>
              <a:rPr lang="en-US" altLang="zh-CN" dirty="0" err="1"/>
              <a:t>x</a:t>
            </a:r>
            <a:endParaRPr lang="zh-CN" altLang="en-US" dirty="0"/>
          </a:p>
        </p:txBody>
      </p:sp>
      <p:sp>
        <p:nvSpPr>
          <p:cNvPr id="3" name="内容占位符 2"/>
          <p:cNvSpPr>
            <a:spLocks noGrp="1"/>
          </p:cNvSpPr>
          <p:nvPr>
            <p:ph idx="1"/>
          </p:nvPr>
        </p:nvSpPr>
        <p:spPr/>
        <p:txBody>
          <a:bodyPr>
            <a:normAutofit/>
          </a:bodyPr>
          <a:lstStyle/>
          <a:p>
            <a:pPr lvl="1"/>
            <a:r>
              <a:rPr lang="zh-CN" altLang="en-US" dirty="0"/>
              <a:t>例</a:t>
            </a:r>
            <a:r>
              <a:rPr lang="en-US" altLang="zh-CN" dirty="0"/>
              <a:t>4-2 </a:t>
            </a:r>
            <a:r>
              <a:rPr lang="zh-CN" altLang="zh-CN" dirty="0"/>
              <a:t>计算</a:t>
            </a:r>
            <a:r>
              <a:rPr lang="en-US" altLang="zh-CN" dirty="0"/>
              <a:t>log</a:t>
            </a:r>
            <a:r>
              <a:rPr lang="en-US" altLang="zh-CN" baseline="-25000" dirty="0"/>
              <a:t>2</a:t>
            </a:r>
            <a:r>
              <a:rPr lang="en-US" altLang="zh-CN" dirty="0"/>
              <a:t>x</a:t>
            </a:r>
          </a:p>
          <a:p>
            <a:pPr marL="336042" lvl="1" indent="0">
              <a:buNone/>
            </a:pPr>
            <a:r>
              <a:rPr lang="en-US" altLang="zh-CN" dirty="0">
                <a:solidFill>
                  <a:srgbClr val="FFFF00"/>
                </a:solidFill>
              </a:rPr>
              <a:t>x = </a:t>
            </a:r>
            <a:r>
              <a:rPr lang="en-US" altLang="zh-CN" dirty="0" err="1">
                <a:solidFill>
                  <a:srgbClr val="FFFF00"/>
                </a:solidFill>
              </a:rPr>
              <a:t>int</a:t>
            </a:r>
            <a:r>
              <a:rPr lang="en-US" altLang="zh-CN" dirty="0">
                <a:solidFill>
                  <a:srgbClr val="FFFF00"/>
                </a:solidFill>
              </a:rPr>
              <a:t>(input())</a:t>
            </a:r>
            <a:br>
              <a:rPr lang="en-US" altLang="zh-CN" dirty="0">
                <a:solidFill>
                  <a:srgbClr val="FFFF00"/>
                </a:solidFill>
              </a:rPr>
            </a:br>
            <a:r>
              <a:rPr lang="en-US" altLang="zh-CN" dirty="0">
                <a:solidFill>
                  <a:srgbClr val="FFFF00"/>
                </a:solidFill>
              </a:rPr>
              <a:t>count = 0</a:t>
            </a:r>
            <a:br>
              <a:rPr lang="en-US" altLang="zh-CN" dirty="0">
                <a:solidFill>
                  <a:srgbClr val="FFFF00"/>
                </a:solidFill>
              </a:rPr>
            </a:br>
            <a:r>
              <a:rPr lang="en-US" altLang="zh-CN" dirty="0">
                <a:solidFill>
                  <a:srgbClr val="FFFF00"/>
                </a:solidFill>
              </a:rPr>
              <a:t>while x &gt;1:</a:t>
            </a:r>
            <a:br>
              <a:rPr lang="en-US" altLang="zh-CN" dirty="0">
                <a:solidFill>
                  <a:srgbClr val="FFFF00"/>
                </a:solidFill>
              </a:rPr>
            </a:br>
            <a:r>
              <a:rPr lang="en-US" altLang="zh-CN" dirty="0">
                <a:solidFill>
                  <a:srgbClr val="FFFF00"/>
                </a:solidFill>
              </a:rPr>
              <a:t>    x //= 2</a:t>
            </a:r>
            <a:br>
              <a:rPr lang="en-US" altLang="zh-CN" dirty="0">
                <a:solidFill>
                  <a:srgbClr val="FFFF00"/>
                </a:solidFill>
              </a:rPr>
            </a:br>
            <a:r>
              <a:rPr lang="en-US" altLang="zh-CN" dirty="0">
                <a:solidFill>
                  <a:srgbClr val="FFFF00"/>
                </a:solidFill>
              </a:rPr>
              <a:t>    count += 1</a:t>
            </a:r>
            <a:br>
              <a:rPr lang="en-US" altLang="zh-CN" dirty="0">
                <a:solidFill>
                  <a:srgbClr val="FFFF00"/>
                </a:solidFill>
              </a:rPr>
            </a:br>
            <a:r>
              <a:rPr lang="en-US" altLang="zh-CN" dirty="0">
                <a:solidFill>
                  <a:srgbClr val="FFFF00"/>
                </a:solidFill>
              </a:rPr>
              <a:t>print(count)</a:t>
            </a:r>
          </a:p>
          <a:p>
            <a:pPr marL="336042" lvl="1" indent="0">
              <a:buNone/>
            </a:pPr>
            <a:r>
              <a:rPr lang="zh-CN" altLang="en-US" dirty="0"/>
              <a:t>输入：</a:t>
            </a:r>
            <a:r>
              <a:rPr lang="en-US" altLang="zh-CN" dirty="0">
                <a:solidFill>
                  <a:srgbClr val="92D050"/>
                </a:solidFill>
              </a:rPr>
              <a:t>32</a:t>
            </a:r>
          </a:p>
          <a:p>
            <a:pPr marL="336042" lvl="1" indent="0">
              <a:buNone/>
            </a:pPr>
            <a:r>
              <a:rPr lang="zh-CN" altLang="en-US" dirty="0"/>
              <a:t>输出：</a:t>
            </a:r>
            <a:r>
              <a:rPr lang="en-US" altLang="zh-CN" dirty="0">
                <a:solidFill>
                  <a:srgbClr val="00B0F0"/>
                </a:solidFill>
              </a:rPr>
              <a:t>5</a:t>
            </a:r>
          </a:p>
          <a:p>
            <a:pPr marL="336042" lvl="1" indent="0">
              <a:buNone/>
            </a:pPr>
            <a:r>
              <a:rPr lang="zh-CN" altLang="en-US" dirty="0"/>
              <a:t>输入：</a:t>
            </a:r>
            <a:r>
              <a:rPr lang="en-US" altLang="zh-CN" dirty="0">
                <a:solidFill>
                  <a:srgbClr val="92D050"/>
                </a:solidFill>
              </a:rPr>
              <a:t>31</a:t>
            </a:r>
          </a:p>
          <a:p>
            <a:pPr marL="336042" lvl="1" indent="0">
              <a:buNone/>
            </a:pPr>
            <a:r>
              <a:rPr lang="zh-CN" altLang="en-US" dirty="0"/>
              <a:t>输出：</a:t>
            </a:r>
            <a:r>
              <a:rPr lang="en-US" altLang="zh-CN" dirty="0">
                <a:solidFill>
                  <a:srgbClr val="00B0F0"/>
                </a:solidFill>
              </a:rPr>
              <a:t>4</a:t>
            </a:r>
            <a:endParaRPr lang="zh-CN" altLang="en-US" dirty="0">
              <a:solidFill>
                <a:srgbClr val="00B0F0"/>
              </a:solidFill>
            </a:endParaRPr>
          </a:p>
          <a:p>
            <a:pPr marL="336042" lvl="1" indent="0">
              <a:buNone/>
            </a:pPr>
            <a:endParaRPr lang="zh-CN" altLang="en-US" dirty="0">
              <a:solidFill>
                <a:srgbClr val="FFFF00"/>
              </a:solidFill>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defRPr/>
            </a:pPr>
            <a:r>
              <a:rPr lang="en-US" altLang="zh-CN">
                <a:solidFill>
                  <a:srgbClr val="D4D2D0">
                    <a:shade val="50000"/>
                  </a:srgbClr>
                </a:solidFill>
                <a:latin typeface="Arial" charset="0"/>
                <a:ea typeface="宋体" pitchFamily="2" charset="-122"/>
              </a:rPr>
              <a:t>Python</a:t>
            </a:r>
            <a:r>
              <a:rPr lang="zh-CN" altLang="en-US">
                <a:solidFill>
                  <a:srgbClr val="D4D2D0">
                    <a:shade val="50000"/>
                  </a:srgbClr>
                </a:solidFill>
                <a:latin typeface="Arial" charset="0"/>
                <a:ea typeface="宋体" pitchFamily="2" charset="-122"/>
              </a:rPr>
              <a:t>程序设计</a:t>
            </a:r>
            <a:endParaRPr lang="en-US" altLang="zh-CN" dirty="0">
              <a:solidFill>
                <a:srgbClr val="D4D2D0">
                  <a:shade val="50000"/>
                </a:srgbClr>
              </a:solidFill>
              <a:latin typeface="Arial" charset="0"/>
              <a:ea typeface="宋体" pitchFamily="2" charset="-122"/>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defRPr/>
            </a:pPr>
            <a:fld id="{54DCE81F-A34A-4F23-89A3-BB8AD725059B}" type="slidenum">
              <a:rPr lang="en-US" altLang="zh-CN">
                <a:solidFill>
                  <a:srgbClr val="D4D2D0">
                    <a:shade val="50000"/>
                  </a:srgbClr>
                </a:solidFill>
                <a:latin typeface="Arial" charset="0"/>
                <a:ea typeface="宋体" pitchFamily="2" charset="-122"/>
              </a:rPr>
              <a:pPr defTabSz="685800" fontAlgn="base">
                <a:spcBef>
                  <a:spcPct val="0"/>
                </a:spcBef>
                <a:spcAft>
                  <a:spcPct val="0"/>
                </a:spcAft>
                <a:defRPr/>
              </a:pPr>
              <a:t>23</a:t>
            </a:fld>
            <a:endParaRPr lang="en-US" altLang="zh-CN">
              <a:solidFill>
                <a:srgbClr val="D4D2D0">
                  <a:shade val="50000"/>
                </a:srgbClr>
              </a:solidFill>
              <a:latin typeface="Arial" charset="0"/>
              <a:ea typeface="宋体" pitchFamily="2" charset="-122"/>
            </a:endParaRPr>
          </a:p>
        </p:txBody>
      </p:sp>
      <p:graphicFrame>
        <p:nvGraphicFramePr>
          <p:cNvPr id="6" name="表格 5"/>
          <p:cNvGraphicFramePr>
            <a:graphicFrameLocks noGrp="1"/>
          </p:cNvGraphicFramePr>
          <p:nvPr/>
        </p:nvGraphicFramePr>
        <p:xfrm>
          <a:off x="5879976" y="3320991"/>
          <a:ext cx="2592288" cy="972104"/>
        </p:xfrm>
        <a:graphic>
          <a:graphicData uri="http://schemas.openxmlformats.org/drawingml/2006/table">
            <a:tbl>
              <a:tblPr firstRow="1" firstCol="1" lastRow="1" lastCol="1">
                <a:tableStyleId>{5C22544A-7EE6-4342-B048-85BDC9FD1C3A}</a:tableStyleId>
              </a:tblPr>
              <a:tblGrid>
                <a:gridCol w="540060">
                  <a:extLst>
                    <a:ext uri="{9D8B030D-6E8A-4147-A177-3AD203B41FA5}">
                      <a16:colId xmlns:a16="http://schemas.microsoft.com/office/drawing/2014/main" val="20000"/>
                    </a:ext>
                  </a:extLst>
                </a:gridCol>
                <a:gridCol w="702078">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810090">
                  <a:extLst>
                    <a:ext uri="{9D8B030D-6E8A-4147-A177-3AD203B41FA5}">
                      <a16:colId xmlns:a16="http://schemas.microsoft.com/office/drawing/2014/main" val="20003"/>
                    </a:ext>
                  </a:extLst>
                </a:gridCol>
              </a:tblGrid>
              <a:tr h="138872">
                <a:tc>
                  <a:txBody>
                    <a:bodyPr/>
                    <a:lstStyle/>
                    <a:p>
                      <a:pPr algn="ctr">
                        <a:spcBef>
                          <a:spcPts val="180"/>
                        </a:spcBef>
                        <a:spcAft>
                          <a:spcPts val="180"/>
                        </a:spcAft>
                      </a:pPr>
                      <a:r>
                        <a:rPr lang="en-US" sz="900" dirty="0" err="1">
                          <a:effectLst/>
                        </a:rPr>
                        <a:t>步骤</a:t>
                      </a:r>
                      <a:endParaRPr lang="zh-CN" sz="900" dirty="0">
                        <a:effectLst/>
                        <a:latin typeface="Cambria"/>
                        <a:ea typeface="宋体"/>
                        <a:cs typeface="Times New Roman"/>
                      </a:endParaRPr>
                    </a:p>
                  </a:txBody>
                  <a:tcPr marL="51435" marR="51435" marT="0" marB="0" anchor="b"/>
                </a:tc>
                <a:tc>
                  <a:txBody>
                    <a:bodyPr/>
                    <a:lstStyle/>
                    <a:p>
                      <a:pPr algn="ctr">
                        <a:spcBef>
                          <a:spcPts val="180"/>
                        </a:spcBef>
                        <a:spcAft>
                          <a:spcPts val="180"/>
                        </a:spcAft>
                      </a:pPr>
                      <a:r>
                        <a:rPr lang="en-US" sz="900">
                          <a:effectLst/>
                        </a:rPr>
                        <a:t>x</a:t>
                      </a:r>
                      <a:endParaRPr lang="zh-CN" sz="900">
                        <a:effectLst/>
                        <a:latin typeface="Cambria"/>
                        <a:ea typeface="宋体"/>
                        <a:cs typeface="Times New Roman"/>
                      </a:endParaRPr>
                    </a:p>
                  </a:txBody>
                  <a:tcPr marL="51435" marR="51435" marT="0" marB="0" anchor="b"/>
                </a:tc>
                <a:tc>
                  <a:txBody>
                    <a:bodyPr/>
                    <a:lstStyle/>
                    <a:p>
                      <a:pPr algn="ctr">
                        <a:spcBef>
                          <a:spcPts val="180"/>
                        </a:spcBef>
                        <a:spcAft>
                          <a:spcPts val="180"/>
                        </a:spcAft>
                      </a:pPr>
                      <a:r>
                        <a:rPr lang="en-US" sz="900">
                          <a:effectLst/>
                        </a:rPr>
                        <a:t>count</a:t>
                      </a:r>
                      <a:endParaRPr lang="zh-CN" sz="900">
                        <a:effectLst/>
                        <a:latin typeface="Cambria"/>
                        <a:ea typeface="宋体"/>
                        <a:cs typeface="Times New Roman"/>
                      </a:endParaRPr>
                    </a:p>
                  </a:txBody>
                  <a:tcPr marL="51435" marR="51435" marT="0" marB="0" anchor="b"/>
                </a:tc>
                <a:tc>
                  <a:txBody>
                    <a:bodyPr/>
                    <a:lstStyle/>
                    <a:p>
                      <a:pPr>
                        <a:spcBef>
                          <a:spcPts val="180"/>
                        </a:spcBef>
                        <a:spcAft>
                          <a:spcPts val="180"/>
                        </a:spcAft>
                      </a:pPr>
                      <a:r>
                        <a:rPr lang="en-US" sz="900" dirty="0" err="1">
                          <a:effectLst/>
                        </a:rPr>
                        <a:t>说明</a:t>
                      </a:r>
                      <a:endParaRPr lang="zh-CN" sz="900" dirty="0">
                        <a:effectLst/>
                        <a:latin typeface="Cambria"/>
                        <a:ea typeface="宋体"/>
                        <a:cs typeface="Times New Roman"/>
                      </a:endParaRPr>
                    </a:p>
                  </a:txBody>
                  <a:tcPr marL="51435" marR="51435" marT="0" marB="0" anchor="b"/>
                </a:tc>
                <a:extLst>
                  <a:ext uri="{0D108BD9-81ED-4DB2-BD59-A6C34878D82A}">
                    <a16:rowId xmlns:a16="http://schemas.microsoft.com/office/drawing/2014/main" val="10000"/>
                  </a:ext>
                </a:extLst>
              </a:tr>
              <a:tr h="138872">
                <a:tc>
                  <a:txBody>
                    <a:bodyPr/>
                    <a:lstStyle/>
                    <a:p>
                      <a:pPr algn="ctr">
                        <a:spcBef>
                          <a:spcPts val="180"/>
                        </a:spcBef>
                        <a:spcAft>
                          <a:spcPts val="180"/>
                        </a:spcAft>
                      </a:pPr>
                      <a:r>
                        <a:rPr lang="en-US" sz="900">
                          <a:effectLst/>
                        </a:rPr>
                        <a:t>1</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32</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dirty="0">
                          <a:effectLst/>
                        </a:rPr>
                        <a:t>0</a:t>
                      </a:r>
                      <a:endParaRPr lang="zh-CN" sz="900" dirty="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进入循环之前</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1"/>
                  </a:ext>
                </a:extLst>
              </a:tr>
              <a:tr h="138872">
                <a:tc>
                  <a:txBody>
                    <a:bodyPr/>
                    <a:lstStyle/>
                    <a:p>
                      <a:pPr algn="ctr">
                        <a:spcBef>
                          <a:spcPts val="180"/>
                        </a:spcBef>
                        <a:spcAft>
                          <a:spcPts val="180"/>
                        </a:spcAft>
                      </a:pPr>
                      <a:r>
                        <a:rPr lang="en-US" sz="900">
                          <a:effectLst/>
                        </a:rPr>
                        <a:t>2</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dirty="0">
                          <a:effectLst/>
                        </a:rPr>
                        <a:t>16</a:t>
                      </a:r>
                      <a:endParaRPr lang="zh-CN" sz="900" dirty="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1</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循环的第一轮</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2"/>
                  </a:ext>
                </a:extLst>
              </a:tr>
              <a:tr h="138872">
                <a:tc>
                  <a:txBody>
                    <a:bodyPr/>
                    <a:lstStyle/>
                    <a:p>
                      <a:pPr algn="ctr">
                        <a:spcBef>
                          <a:spcPts val="180"/>
                        </a:spcBef>
                        <a:spcAft>
                          <a:spcPts val="180"/>
                        </a:spcAft>
                      </a:pPr>
                      <a:r>
                        <a:rPr lang="en-US" sz="900">
                          <a:effectLst/>
                        </a:rPr>
                        <a:t>3</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8</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2</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 </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3"/>
                  </a:ext>
                </a:extLst>
              </a:tr>
              <a:tr h="138872">
                <a:tc>
                  <a:txBody>
                    <a:bodyPr/>
                    <a:lstStyle/>
                    <a:p>
                      <a:pPr algn="ctr">
                        <a:spcBef>
                          <a:spcPts val="180"/>
                        </a:spcBef>
                        <a:spcAft>
                          <a:spcPts val="180"/>
                        </a:spcAft>
                      </a:pPr>
                      <a:r>
                        <a:rPr lang="en-US" sz="900">
                          <a:effectLst/>
                        </a:rPr>
                        <a:t>4</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4</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3</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 </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4"/>
                  </a:ext>
                </a:extLst>
              </a:tr>
              <a:tr h="138872">
                <a:tc>
                  <a:txBody>
                    <a:bodyPr/>
                    <a:lstStyle/>
                    <a:p>
                      <a:pPr algn="ctr">
                        <a:spcBef>
                          <a:spcPts val="180"/>
                        </a:spcBef>
                        <a:spcAft>
                          <a:spcPts val="180"/>
                        </a:spcAft>
                      </a:pPr>
                      <a:r>
                        <a:rPr lang="en-US" sz="900">
                          <a:effectLst/>
                        </a:rPr>
                        <a:t>5</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dirty="0">
                          <a:effectLst/>
                        </a:rPr>
                        <a:t>2</a:t>
                      </a:r>
                      <a:endParaRPr lang="zh-CN" sz="900" dirty="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4</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 </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5"/>
                  </a:ext>
                </a:extLst>
              </a:tr>
              <a:tr h="138872">
                <a:tc>
                  <a:txBody>
                    <a:bodyPr/>
                    <a:lstStyle/>
                    <a:p>
                      <a:pPr algn="ctr">
                        <a:spcBef>
                          <a:spcPts val="180"/>
                        </a:spcBef>
                        <a:spcAft>
                          <a:spcPts val="180"/>
                        </a:spcAft>
                      </a:pPr>
                      <a:r>
                        <a:rPr lang="en-US" sz="900">
                          <a:effectLst/>
                        </a:rPr>
                        <a:t>6</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kumimoji="0" lang="en-US" sz="900" kern="1200" dirty="0">
                          <a:solidFill>
                            <a:schemeClr val="dk1"/>
                          </a:solidFill>
                          <a:effectLst/>
                          <a:latin typeface="+mn-lt"/>
                          <a:ea typeface="+mn-ea"/>
                          <a:cs typeface="+mn-cs"/>
                        </a:rPr>
                        <a:t>1</a:t>
                      </a:r>
                      <a:endParaRPr kumimoji="0" lang="zh-CN" sz="900" kern="1200" dirty="0">
                        <a:solidFill>
                          <a:schemeClr val="dk1"/>
                        </a:solidFill>
                        <a:effectLst/>
                        <a:latin typeface="+mn-lt"/>
                        <a:ea typeface="+mn-ea"/>
                        <a:cs typeface="+mn-cs"/>
                      </a:endParaRPr>
                    </a:p>
                  </a:txBody>
                  <a:tcPr marL="51435" marR="51435" marT="0" marB="0"/>
                </a:tc>
                <a:tc>
                  <a:txBody>
                    <a:bodyPr/>
                    <a:lstStyle/>
                    <a:p>
                      <a:pPr algn="ctr">
                        <a:spcBef>
                          <a:spcPts val="180"/>
                        </a:spcBef>
                        <a:spcAft>
                          <a:spcPts val="180"/>
                        </a:spcAft>
                      </a:pPr>
                      <a:r>
                        <a:rPr kumimoji="0" lang="en-US" sz="900" kern="1200" dirty="0">
                          <a:solidFill>
                            <a:schemeClr val="dk1"/>
                          </a:solidFill>
                          <a:effectLst/>
                          <a:latin typeface="+mn-lt"/>
                          <a:ea typeface="+mn-ea"/>
                          <a:cs typeface="+mn-cs"/>
                        </a:rPr>
                        <a:t>5</a:t>
                      </a:r>
                      <a:endParaRPr kumimoji="0" lang="zh-CN" sz="900" kern="1200" dirty="0">
                        <a:solidFill>
                          <a:schemeClr val="dk1"/>
                        </a:solidFill>
                        <a:effectLst/>
                        <a:latin typeface="+mn-lt"/>
                        <a:ea typeface="+mn-ea"/>
                        <a:cs typeface="+mn-cs"/>
                      </a:endParaRPr>
                    </a:p>
                  </a:txBody>
                  <a:tcPr marL="51435" marR="51435" marT="0" marB="0"/>
                </a:tc>
                <a:tc>
                  <a:txBody>
                    <a:bodyPr/>
                    <a:lstStyle/>
                    <a:p>
                      <a:pPr>
                        <a:spcBef>
                          <a:spcPts val="180"/>
                        </a:spcBef>
                        <a:spcAft>
                          <a:spcPts val="180"/>
                        </a:spcAft>
                      </a:pPr>
                      <a:r>
                        <a:rPr lang="en-US" sz="900" dirty="0">
                          <a:effectLst/>
                        </a:rPr>
                        <a:t> </a:t>
                      </a:r>
                      <a:endParaRPr lang="zh-CN" sz="900" dirty="0">
                        <a:effectLst/>
                        <a:latin typeface="Cambria"/>
                        <a:ea typeface="宋体"/>
                        <a:cs typeface="Times New Roman"/>
                      </a:endParaRPr>
                    </a:p>
                  </a:txBody>
                  <a:tcPr marL="51435" marR="51435" marT="0" marB="0"/>
                </a:tc>
                <a:extLst>
                  <a:ext uri="{0D108BD9-81ED-4DB2-BD59-A6C34878D82A}">
                    <a16:rowId xmlns:a16="http://schemas.microsoft.com/office/drawing/2014/main" val="10006"/>
                  </a:ext>
                </a:extLst>
              </a:tr>
            </a:tbl>
          </a:graphicData>
        </a:graphic>
      </p:graphicFrame>
      <p:graphicFrame>
        <p:nvGraphicFramePr>
          <p:cNvPr id="7" name="表格 6"/>
          <p:cNvGraphicFramePr>
            <a:graphicFrameLocks noGrp="1"/>
          </p:cNvGraphicFramePr>
          <p:nvPr/>
        </p:nvGraphicFramePr>
        <p:xfrm>
          <a:off x="5879976" y="4401108"/>
          <a:ext cx="2730624" cy="822960"/>
        </p:xfrm>
        <a:graphic>
          <a:graphicData uri="http://schemas.openxmlformats.org/drawingml/2006/table">
            <a:tbl>
              <a:tblPr firstRow="1" firstCol="1" lastRow="1" lastCol="1">
                <a:tableStyleId>{5C22544A-7EE6-4342-B048-85BDC9FD1C3A}</a:tableStyleId>
              </a:tblPr>
              <a:tblGrid>
                <a:gridCol w="378042">
                  <a:extLst>
                    <a:ext uri="{9D8B030D-6E8A-4147-A177-3AD203B41FA5}">
                      <a16:colId xmlns:a16="http://schemas.microsoft.com/office/drawing/2014/main" val="20000"/>
                    </a:ext>
                  </a:extLst>
                </a:gridCol>
                <a:gridCol w="378042">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1542492">
                  <a:extLst>
                    <a:ext uri="{9D8B030D-6E8A-4147-A177-3AD203B41FA5}">
                      <a16:colId xmlns:a16="http://schemas.microsoft.com/office/drawing/2014/main" val="20003"/>
                    </a:ext>
                  </a:extLst>
                </a:gridCol>
              </a:tblGrid>
              <a:tr h="137160">
                <a:tc>
                  <a:txBody>
                    <a:bodyPr/>
                    <a:lstStyle/>
                    <a:p>
                      <a:pPr algn="ctr">
                        <a:spcBef>
                          <a:spcPts val="180"/>
                        </a:spcBef>
                        <a:spcAft>
                          <a:spcPts val="180"/>
                        </a:spcAft>
                      </a:pPr>
                      <a:r>
                        <a:rPr lang="en-US" sz="900" dirty="0" err="1">
                          <a:effectLst/>
                        </a:rPr>
                        <a:t>步骤</a:t>
                      </a:r>
                      <a:endParaRPr lang="zh-CN" sz="900" dirty="0">
                        <a:effectLst/>
                        <a:latin typeface="Cambria"/>
                        <a:ea typeface="宋体"/>
                        <a:cs typeface="Times New Roman"/>
                      </a:endParaRPr>
                    </a:p>
                  </a:txBody>
                  <a:tcPr marL="51435" marR="51435" marT="0" marB="0" anchor="b"/>
                </a:tc>
                <a:tc>
                  <a:txBody>
                    <a:bodyPr/>
                    <a:lstStyle/>
                    <a:p>
                      <a:pPr algn="ctr">
                        <a:spcBef>
                          <a:spcPts val="180"/>
                        </a:spcBef>
                        <a:spcAft>
                          <a:spcPts val="180"/>
                        </a:spcAft>
                      </a:pPr>
                      <a:r>
                        <a:rPr lang="en-US" sz="900">
                          <a:effectLst/>
                        </a:rPr>
                        <a:t>x</a:t>
                      </a:r>
                      <a:endParaRPr lang="zh-CN" sz="900">
                        <a:effectLst/>
                        <a:latin typeface="Cambria"/>
                        <a:ea typeface="宋体"/>
                        <a:cs typeface="Times New Roman"/>
                      </a:endParaRPr>
                    </a:p>
                  </a:txBody>
                  <a:tcPr marL="51435" marR="51435" marT="0" marB="0" anchor="b"/>
                </a:tc>
                <a:tc>
                  <a:txBody>
                    <a:bodyPr/>
                    <a:lstStyle/>
                    <a:p>
                      <a:pPr algn="ctr">
                        <a:spcBef>
                          <a:spcPts val="180"/>
                        </a:spcBef>
                        <a:spcAft>
                          <a:spcPts val="180"/>
                        </a:spcAft>
                      </a:pPr>
                      <a:r>
                        <a:rPr lang="en-US" sz="900">
                          <a:effectLst/>
                        </a:rPr>
                        <a:t>count</a:t>
                      </a:r>
                      <a:endParaRPr lang="zh-CN" sz="900">
                        <a:effectLst/>
                        <a:latin typeface="Cambria"/>
                        <a:ea typeface="宋体"/>
                        <a:cs typeface="Times New Roman"/>
                      </a:endParaRPr>
                    </a:p>
                  </a:txBody>
                  <a:tcPr marL="51435" marR="51435" marT="0" marB="0" anchor="b"/>
                </a:tc>
                <a:tc>
                  <a:txBody>
                    <a:bodyPr/>
                    <a:lstStyle/>
                    <a:p>
                      <a:pPr>
                        <a:spcBef>
                          <a:spcPts val="180"/>
                        </a:spcBef>
                        <a:spcAft>
                          <a:spcPts val="180"/>
                        </a:spcAft>
                      </a:pPr>
                      <a:r>
                        <a:rPr lang="en-US" sz="900">
                          <a:effectLst/>
                        </a:rPr>
                        <a:t>说明</a:t>
                      </a:r>
                      <a:endParaRPr lang="zh-CN" sz="900">
                        <a:effectLst/>
                        <a:latin typeface="Cambria"/>
                        <a:ea typeface="宋体"/>
                        <a:cs typeface="Times New Roman"/>
                      </a:endParaRPr>
                    </a:p>
                  </a:txBody>
                  <a:tcPr marL="51435" marR="51435" marT="0" marB="0" anchor="b"/>
                </a:tc>
                <a:extLst>
                  <a:ext uri="{0D108BD9-81ED-4DB2-BD59-A6C34878D82A}">
                    <a16:rowId xmlns:a16="http://schemas.microsoft.com/office/drawing/2014/main" val="10000"/>
                  </a:ext>
                </a:extLst>
              </a:tr>
              <a:tr h="137160">
                <a:tc>
                  <a:txBody>
                    <a:bodyPr/>
                    <a:lstStyle/>
                    <a:p>
                      <a:pPr algn="ctr">
                        <a:spcBef>
                          <a:spcPts val="180"/>
                        </a:spcBef>
                        <a:spcAft>
                          <a:spcPts val="180"/>
                        </a:spcAft>
                      </a:pPr>
                      <a:r>
                        <a:rPr lang="en-US" sz="900">
                          <a:effectLst/>
                        </a:rPr>
                        <a:t>1</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31</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0</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进入循环之前</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1"/>
                  </a:ext>
                </a:extLst>
              </a:tr>
              <a:tr h="137160">
                <a:tc>
                  <a:txBody>
                    <a:bodyPr/>
                    <a:lstStyle/>
                    <a:p>
                      <a:pPr algn="ctr">
                        <a:spcBef>
                          <a:spcPts val="180"/>
                        </a:spcBef>
                        <a:spcAft>
                          <a:spcPts val="180"/>
                        </a:spcAft>
                      </a:pPr>
                      <a:r>
                        <a:rPr lang="en-US" sz="900">
                          <a:effectLst/>
                        </a:rPr>
                        <a:t>2</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15</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1</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循环的第一轮，31/2-&gt;15</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2"/>
                  </a:ext>
                </a:extLst>
              </a:tr>
              <a:tr h="137160">
                <a:tc>
                  <a:txBody>
                    <a:bodyPr/>
                    <a:lstStyle/>
                    <a:p>
                      <a:pPr algn="ctr">
                        <a:spcBef>
                          <a:spcPts val="180"/>
                        </a:spcBef>
                        <a:spcAft>
                          <a:spcPts val="180"/>
                        </a:spcAft>
                      </a:pPr>
                      <a:r>
                        <a:rPr lang="en-US" sz="900">
                          <a:effectLst/>
                        </a:rPr>
                        <a:t>3</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7</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2</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 </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3"/>
                  </a:ext>
                </a:extLst>
              </a:tr>
              <a:tr h="137160">
                <a:tc>
                  <a:txBody>
                    <a:bodyPr/>
                    <a:lstStyle/>
                    <a:p>
                      <a:pPr algn="ctr">
                        <a:spcBef>
                          <a:spcPts val="180"/>
                        </a:spcBef>
                        <a:spcAft>
                          <a:spcPts val="180"/>
                        </a:spcAft>
                      </a:pPr>
                      <a:r>
                        <a:rPr lang="en-US" sz="900">
                          <a:effectLst/>
                        </a:rPr>
                        <a:t>4</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3</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effectLst/>
                        </a:rPr>
                        <a:t>3</a:t>
                      </a:r>
                      <a:endParaRPr lang="zh-CN" sz="900">
                        <a:effectLst/>
                        <a:latin typeface="Cambria"/>
                        <a:ea typeface="宋体"/>
                        <a:cs typeface="Times New Roman"/>
                      </a:endParaRPr>
                    </a:p>
                  </a:txBody>
                  <a:tcPr marL="51435" marR="51435" marT="0" marB="0"/>
                </a:tc>
                <a:tc>
                  <a:txBody>
                    <a:bodyPr/>
                    <a:lstStyle/>
                    <a:p>
                      <a:pPr>
                        <a:spcBef>
                          <a:spcPts val="180"/>
                        </a:spcBef>
                        <a:spcAft>
                          <a:spcPts val="180"/>
                        </a:spcAft>
                      </a:pPr>
                      <a:r>
                        <a:rPr lang="en-US" sz="900">
                          <a:effectLst/>
                        </a:rPr>
                        <a:t> </a:t>
                      </a:r>
                      <a:endParaRPr lang="zh-CN" sz="900">
                        <a:effectLst/>
                        <a:latin typeface="Cambria"/>
                        <a:ea typeface="宋体"/>
                        <a:cs typeface="Times New Roman"/>
                      </a:endParaRPr>
                    </a:p>
                  </a:txBody>
                  <a:tcPr marL="51435" marR="51435" marT="0" marB="0"/>
                </a:tc>
                <a:extLst>
                  <a:ext uri="{0D108BD9-81ED-4DB2-BD59-A6C34878D82A}">
                    <a16:rowId xmlns:a16="http://schemas.microsoft.com/office/drawing/2014/main" val="10004"/>
                  </a:ext>
                </a:extLst>
              </a:tr>
              <a:tr h="137160">
                <a:tc>
                  <a:txBody>
                    <a:bodyPr/>
                    <a:lstStyle/>
                    <a:p>
                      <a:pPr algn="ctr">
                        <a:spcBef>
                          <a:spcPts val="180"/>
                        </a:spcBef>
                        <a:spcAft>
                          <a:spcPts val="180"/>
                        </a:spcAft>
                      </a:pPr>
                      <a:r>
                        <a:rPr lang="en-US" sz="900">
                          <a:effectLst/>
                        </a:rPr>
                        <a:t>5</a:t>
                      </a:r>
                      <a:endParaRPr lang="zh-CN" sz="900">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a:solidFill>
                            <a:schemeClr val="bg2"/>
                          </a:solidFill>
                          <a:effectLst/>
                        </a:rPr>
                        <a:t>1</a:t>
                      </a:r>
                      <a:endParaRPr lang="zh-CN" sz="900">
                        <a:solidFill>
                          <a:schemeClr val="bg2"/>
                        </a:solidFill>
                        <a:effectLst/>
                        <a:latin typeface="Cambria"/>
                        <a:ea typeface="宋体"/>
                        <a:cs typeface="Times New Roman"/>
                      </a:endParaRPr>
                    </a:p>
                  </a:txBody>
                  <a:tcPr marL="51435" marR="51435" marT="0" marB="0"/>
                </a:tc>
                <a:tc>
                  <a:txBody>
                    <a:bodyPr/>
                    <a:lstStyle/>
                    <a:p>
                      <a:pPr algn="ctr">
                        <a:spcBef>
                          <a:spcPts val="180"/>
                        </a:spcBef>
                        <a:spcAft>
                          <a:spcPts val="180"/>
                        </a:spcAft>
                      </a:pPr>
                      <a:r>
                        <a:rPr lang="en-US" sz="900" dirty="0">
                          <a:solidFill>
                            <a:schemeClr val="bg2"/>
                          </a:solidFill>
                          <a:effectLst/>
                        </a:rPr>
                        <a:t>4</a:t>
                      </a:r>
                      <a:endParaRPr lang="zh-CN" sz="900" dirty="0">
                        <a:solidFill>
                          <a:schemeClr val="bg2"/>
                        </a:solidFill>
                        <a:effectLst/>
                        <a:latin typeface="Cambria"/>
                        <a:ea typeface="宋体"/>
                        <a:cs typeface="Times New Roman"/>
                      </a:endParaRPr>
                    </a:p>
                  </a:txBody>
                  <a:tcPr marL="51435" marR="51435" marT="0" marB="0"/>
                </a:tc>
                <a:tc>
                  <a:txBody>
                    <a:bodyPr/>
                    <a:lstStyle/>
                    <a:p>
                      <a:pPr>
                        <a:spcBef>
                          <a:spcPts val="180"/>
                        </a:spcBef>
                        <a:spcAft>
                          <a:spcPts val="180"/>
                        </a:spcAft>
                      </a:pPr>
                      <a:r>
                        <a:rPr lang="en-US" sz="900" dirty="0">
                          <a:effectLst/>
                        </a:rPr>
                        <a:t> </a:t>
                      </a:r>
                      <a:endParaRPr lang="zh-CN" sz="900" dirty="0">
                        <a:effectLst/>
                        <a:latin typeface="Cambria"/>
                        <a:ea typeface="宋体"/>
                        <a:cs typeface="Times New Roman"/>
                      </a:endParaRPr>
                    </a:p>
                  </a:txBody>
                  <a:tcPr marL="51435" marR="51435" marT="0" marB="0"/>
                </a:tc>
                <a:extLst>
                  <a:ext uri="{0D108BD9-81ED-4DB2-BD59-A6C34878D82A}">
                    <a16:rowId xmlns:a16="http://schemas.microsoft.com/office/drawing/2014/main" val="10005"/>
                  </a:ext>
                </a:extLst>
              </a:tr>
            </a:tbl>
          </a:graphicData>
        </a:graphic>
      </p:graphicFrame>
      <p:sp>
        <p:nvSpPr>
          <p:cNvPr id="8" name="矩形 7"/>
          <p:cNvSpPr/>
          <p:nvPr/>
        </p:nvSpPr>
        <p:spPr>
          <a:xfrm>
            <a:off x="2639616" y="3212976"/>
            <a:ext cx="2646294" cy="54006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zh-CN" altLang="en-US" sz="1350">
              <a:solidFill>
                <a:prstClr val="white"/>
              </a:solidFill>
              <a:latin typeface="Arial"/>
              <a:ea typeface="黑体" panose="02010609060101010101" pitchFamily="49" charset="-122"/>
            </a:endParaRPr>
          </a:p>
        </p:txBody>
      </p:sp>
      <p:sp>
        <p:nvSpPr>
          <p:cNvPr id="9" name="椭圆形标注 8"/>
          <p:cNvSpPr/>
          <p:nvPr/>
        </p:nvSpPr>
        <p:spPr>
          <a:xfrm>
            <a:off x="6041994" y="2456892"/>
            <a:ext cx="918102" cy="486054"/>
          </a:xfrm>
          <a:prstGeom prst="wedgeEllipseCallout">
            <a:avLst>
              <a:gd name="adj1" fmla="val -135206"/>
              <a:gd name="adj2" fmla="val 105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r>
              <a:rPr lang="zh-CN" altLang="en-US" sz="1350" dirty="0">
                <a:solidFill>
                  <a:prstClr val="white"/>
                </a:solidFill>
                <a:latin typeface="Arial"/>
                <a:ea typeface="黑体" panose="02010609060101010101" pitchFamily="49" charset="-122"/>
              </a:rPr>
              <a:t>缩进</a:t>
            </a:r>
          </a:p>
        </p:txBody>
      </p:sp>
    </p:spTree>
    <p:extLst>
      <p:ext uri="{BB962C8B-B14F-4D97-AF65-F5344CB8AC3E}">
        <p14:creationId xmlns:p14="http://schemas.microsoft.com/office/powerpoint/2010/main" val="35413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anim calcmode="lin" valueType="num">
                                      <p:cBhvr>
                                        <p:cTn id="1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additive="base">
                                        <p:cTn id="4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1"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2000"/>
                                        <p:tgtEl>
                                          <p:spTgt spid="9"/>
                                        </p:tgtEl>
                                      </p:cBhvr>
                                    </p:animEffect>
                                    <p:anim calcmode="lin" valueType="num">
                                      <p:cBhvr>
                                        <p:cTn id="58" dur="2000" fill="hold"/>
                                        <p:tgtEl>
                                          <p:spTgt spid="9"/>
                                        </p:tgtEl>
                                        <p:attrNameLst>
                                          <p:attrName>ppt_w</p:attrName>
                                        </p:attrNameLst>
                                      </p:cBhvr>
                                      <p:tavLst>
                                        <p:tav tm="0" fmla="#ppt_w*sin(2.5*pi*$)">
                                          <p:val>
                                            <p:fltVal val="0"/>
                                          </p:val>
                                        </p:tav>
                                        <p:tav tm="100000">
                                          <p:val>
                                            <p:fltVal val="1"/>
                                          </p:val>
                                        </p:tav>
                                      </p:tavLst>
                                    </p:anim>
                                    <p:anim calcmode="lin" valueType="num">
                                      <p:cBhvr>
                                        <p:cTn id="59" dur="2000" fill="hold"/>
                                        <p:tgtEl>
                                          <p:spTgt spid="9"/>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练习：进制转换   </a:t>
            </a:r>
            <a:r>
              <a:rPr lang="en-US" altLang="zh-CN" dirty="0"/>
              <a:t>n</a:t>
            </a:r>
            <a:r>
              <a:rPr lang="zh-CN" altLang="en-US" dirty="0"/>
              <a:t>是迭代变量</a:t>
            </a:r>
          </a:p>
        </p:txBody>
      </p:sp>
      <p:sp>
        <p:nvSpPr>
          <p:cNvPr id="3" name="内容占位符 2"/>
          <p:cNvSpPr>
            <a:spLocks noGrp="1"/>
          </p:cNvSpPr>
          <p:nvPr>
            <p:ph sz="half" idx="1"/>
          </p:nvPr>
        </p:nvSpPr>
        <p:spPr>
          <a:xfrm>
            <a:off x="767408" y="1417639"/>
            <a:ext cx="5328592" cy="4034236"/>
          </a:xfrm>
        </p:spPr>
        <p:txBody>
          <a:bodyPr>
            <a:normAutofit lnSpcReduction="10000"/>
          </a:bodyPr>
          <a:lstStyle/>
          <a:p>
            <a:pPr marL="27432" indent="0">
              <a:buNone/>
            </a:pPr>
            <a:r>
              <a:rPr lang="en-US" altLang="zh-CN" dirty="0"/>
              <a:t> </a:t>
            </a:r>
            <a:r>
              <a:rPr lang="en-US" altLang="zh-CN" sz="3200" dirty="0"/>
              <a:t>n=</a:t>
            </a:r>
            <a:r>
              <a:rPr lang="en-US" altLang="zh-CN" sz="3200" dirty="0" err="1"/>
              <a:t>int</a:t>
            </a:r>
            <a:r>
              <a:rPr lang="en-US" altLang="zh-CN" sz="3200" dirty="0"/>
              <a:t>(input())</a:t>
            </a:r>
          </a:p>
          <a:p>
            <a:pPr marL="27432" indent="0">
              <a:buNone/>
            </a:pPr>
            <a:r>
              <a:rPr lang="en-US" altLang="zh-CN" sz="3200" dirty="0"/>
              <a:t> </a:t>
            </a:r>
            <a:r>
              <a:rPr lang="en-US" altLang="zh-CN" sz="3200" dirty="0" err="1"/>
              <a:t>lst</a:t>
            </a:r>
            <a:r>
              <a:rPr lang="en-US" altLang="zh-CN" sz="3200" dirty="0"/>
              <a:t>=[]</a:t>
            </a:r>
          </a:p>
          <a:p>
            <a:pPr marL="27432" indent="0">
              <a:buNone/>
            </a:pPr>
            <a:r>
              <a:rPr lang="en-US" altLang="zh-CN" sz="3200" dirty="0"/>
              <a:t> while n&gt;0:</a:t>
            </a:r>
          </a:p>
          <a:p>
            <a:pPr marL="27432" indent="0">
              <a:buNone/>
            </a:pPr>
            <a:r>
              <a:rPr lang="en-US" altLang="zh-CN" sz="3200" dirty="0"/>
              <a:t>    </a:t>
            </a:r>
            <a:r>
              <a:rPr lang="en-US" altLang="zh-CN" sz="3200" dirty="0" err="1"/>
              <a:t>lst</a:t>
            </a:r>
            <a:r>
              <a:rPr lang="en-US" altLang="zh-CN" sz="3200" dirty="0"/>
              <a:t>=[</a:t>
            </a:r>
            <a:r>
              <a:rPr lang="en-US" altLang="zh-CN" sz="3200" dirty="0" err="1"/>
              <a:t>n%2</a:t>
            </a:r>
            <a:r>
              <a:rPr lang="en-US" altLang="zh-CN" sz="3200" dirty="0"/>
              <a:t>]+</a:t>
            </a:r>
            <a:r>
              <a:rPr lang="en-US" altLang="zh-CN" sz="3200" dirty="0" err="1"/>
              <a:t>lst</a:t>
            </a:r>
            <a:endParaRPr lang="en-US" altLang="zh-CN" sz="3200" dirty="0"/>
          </a:p>
          <a:p>
            <a:pPr marL="27432" indent="0">
              <a:buNone/>
            </a:pPr>
            <a:r>
              <a:rPr lang="en-US" altLang="zh-CN" sz="3200" dirty="0"/>
              <a:t>    n=n//2</a:t>
            </a:r>
          </a:p>
          <a:p>
            <a:pPr marL="27432" indent="0">
              <a:buNone/>
            </a:pPr>
            <a:r>
              <a:rPr lang="en-US" altLang="zh-CN" sz="3200" dirty="0"/>
              <a:t>print(</a:t>
            </a:r>
            <a:r>
              <a:rPr lang="en-US" altLang="zh-CN" sz="3200" dirty="0" err="1"/>
              <a:t>lst</a:t>
            </a:r>
            <a:r>
              <a:rPr lang="en-US" altLang="zh-CN" sz="3200" dirty="0"/>
              <a:t>)</a:t>
            </a:r>
          </a:p>
          <a:p>
            <a:pPr marL="27432" indent="0">
              <a:buNone/>
            </a:pPr>
            <a:endParaRPr lang="en-US" altLang="zh-CN" dirty="0"/>
          </a:p>
          <a:p>
            <a:pPr marL="27432" indent="0">
              <a:buNone/>
            </a:pPr>
            <a:r>
              <a:rPr lang="en-US" altLang="zh-CN" dirty="0"/>
              <a:t> </a:t>
            </a:r>
            <a:endParaRPr lang="zh-CN" altLang="en-US" dirty="0"/>
          </a:p>
        </p:txBody>
      </p:sp>
      <p:sp>
        <p:nvSpPr>
          <p:cNvPr id="5" name="页脚占位符 4"/>
          <p:cNvSpPr>
            <a:spLocks noGrp="1"/>
          </p:cNvSpPr>
          <p:nvPr>
            <p:ph type="ftr" sz="quarter" idx="11"/>
          </p:nvPr>
        </p:nvSpPr>
        <p:spPr/>
        <p:txBody>
          <a:bodyPr/>
          <a:lstStyle/>
          <a:p>
            <a:pPr defTabSz="685800" fontAlgn="base">
              <a:spcBef>
                <a:spcPct val="0"/>
              </a:spcBef>
              <a:spcAft>
                <a:spcPct val="0"/>
              </a:spcAft>
              <a:defRPr/>
            </a:pPr>
            <a:r>
              <a:rPr lang="en-US" altLang="zh-CN">
                <a:solidFill>
                  <a:srgbClr val="D4D2D0">
                    <a:shade val="50000"/>
                  </a:srgbClr>
                </a:solidFill>
                <a:latin typeface="Arial" charset="0"/>
                <a:ea typeface="宋体" pitchFamily="2" charset="-122"/>
              </a:rPr>
              <a:t>Python</a:t>
            </a:r>
            <a:r>
              <a:rPr lang="zh-CN" altLang="en-US">
                <a:solidFill>
                  <a:srgbClr val="D4D2D0">
                    <a:shade val="50000"/>
                  </a:srgbClr>
                </a:solidFill>
                <a:latin typeface="Arial" charset="0"/>
                <a:ea typeface="宋体" pitchFamily="2" charset="-122"/>
              </a:rPr>
              <a:t>程序设计</a:t>
            </a:r>
            <a:endParaRPr lang="en-US" altLang="zh-CN" dirty="0">
              <a:solidFill>
                <a:srgbClr val="D4D2D0">
                  <a:shade val="50000"/>
                </a:srgbClr>
              </a:solidFill>
              <a:latin typeface="Arial" charset="0"/>
              <a:ea typeface="宋体" pitchFamily="2" charset="-122"/>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defRPr/>
            </a:pPr>
            <a:fld id="{0C67FBDF-D1C1-49FA-AE48-61970863A0DB}" type="slidenum">
              <a:rPr lang="en-US" altLang="zh-CN">
                <a:solidFill>
                  <a:srgbClr val="D4D2D0">
                    <a:shade val="50000"/>
                  </a:srgbClr>
                </a:solidFill>
                <a:latin typeface="Arial" charset="0"/>
                <a:ea typeface="宋体" pitchFamily="2" charset="-122"/>
              </a:rPr>
              <a:pPr defTabSz="685800" fontAlgn="base">
                <a:spcBef>
                  <a:spcPct val="0"/>
                </a:spcBef>
                <a:spcAft>
                  <a:spcPct val="0"/>
                </a:spcAft>
                <a:defRPr/>
              </a:pPr>
              <a:t>24</a:t>
            </a:fld>
            <a:endParaRPr lang="en-US" altLang="zh-CN">
              <a:solidFill>
                <a:srgbClr val="D4D2D0">
                  <a:shade val="50000"/>
                </a:srgbClr>
              </a:solidFill>
              <a:latin typeface="Arial" charset="0"/>
              <a:ea typeface="宋体" pitchFamily="2" charset="-122"/>
            </a:endParaRPr>
          </a:p>
        </p:txBody>
      </p:sp>
      <p:pic>
        <p:nvPicPr>
          <p:cNvPr id="7" name="内容占位符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6755" y="2672361"/>
            <a:ext cx="1664494" cy="2164556"/>
          </a:xfrm>
        </p:spPr>
      </p:pic>
      <p:graphicFrame>
        <p:nvGraphicFramePr>
          <p:cNvPr id="8" name="表格 7"/>
          <p:cNvGraphicFramePr>
            <a:graphicFrameLocks noGrp="1"/>
          </p:cNvGraphicFramePr>
          <p:nvPr/>
        </p:nvGraphicFramePr>
        <p:xfrm>
          <a:off x="6744072" y="2057400"/>
          <a:ext cx="1327174" cy="453498"/>
        </p:xfrm>
        <a:graphic>
          <a:graphicData uri="http://schemas.openxmlformats.org/drawingml/2006/table">
            <a:tbl>
              <a:tblPr firstRow="1" bandRow="1">
                <a:tableStyleId>{5C22544A-7EE6-4342-B048-85BDC9FD1C3A}</a:tableStyleId>
              </a:tblPr>
              <a:tblGrid>
                <a:gridCol w="663587">
                  <a:extLst>
                    <a:ext uri="{9D8B030D-6E8A-4147-A177-3AD203B41FA5}">
                      <a16:colId xmlns:a16="http://schemas.microsoft.com/office/drawing/2014/main" val="487667306"/>
                    </a:ext>
                  </a:extLst>
                </a:gridCol>
                <a:gridCol w="663587">
                  <a:extLst>
                    <a:ext uri="{9D8B030D-6E8A-4147-A177-3AD203B41FA5}">
                      <a16:colId xmlns:a16="http://schemas.microsoft.com/office/drawing/2014/main" val="4201716301"/>
                    </a:ext>
                  </a:extLst>
                </a:gridCol>
              </a:tblGrid>
              <a:tr h="453498">
                <a:tc>
                  <a:txBody>
                    <a:bodyPr/>
                    <a:lstStyle/>
                    <a:p>
                      <a:r>
                        <a:rPr lang="en-US" altLang="zh-CN" sz="1800" dirty="0">
                          <a:solidFill>
                            <a:schemeClr val="bg1"/>
                          </a:solidFill>
                        </a:rPr>
                        <a:t>n</a:t>
                      </a:r>
                      <a:endParaRPr lang="zh-CN" altLang="en-US" sz="1800" dirty="0">
                        <a:solidFill>
                          <a:schemeClr val="bg1"/>
                        </a:solidFill>
                      </a:endParaRPr>
                    </a:p>
                  </a:txBody>
                  <a:tcPr marL="68580" marR="68580" marT="34290" marB="34290"/>
                </a:tc>
                <a:tc>
                  <a:txBody>
                    <a:bodyPr/>
                    <a:lstStyle/>
                    <a:p>
                      <a:r>
                        <a:rPr lang="en-US" altLang="zh-CN" sz="1800" dirty="0" err="1">
                          <a:solidFill>
                            <a:schemeClr val="bg1"/>
                          </a:solidFill>
                        </a:rPr>
                        <a:t>n%2</a:t>
                      </a:r>
                      <a:endParaRPr lang="zh-CN" altLang="en-US" sz="1800" dirty="0">
                        <a:solidFill>
                          <a:schemeClr val="bg1"/>
                        </a:solidFill>
                      </a:endParaRPr>
                    </a:p>
                  </a:txBody>
                  <a:tcPr marL="68580" marR="68580" marT="34290" marB="34290"/>
                </a:tc>
                <a:extLst>
                  <a:ext uri="{0D108BD9-81ED-4DB2-BD59-A6C34878D82A}">
                    <a16:rowId xmlns:a16="http://schemas.microsoft.com/office/drawing/2014/main" val="1031074607"/>
                  </a:ext>
                </a:extLst>
              </a:tr>
            </a:tbl>
          </a:graphicData>
        </a:graphic>
      </p:graphicFrame>
    </p:spTree>
    <p:extLst>
      <p:ext uri="{BB962C8B-B14F-4D97-AF65-F5344CB8AC3E}">
        <p14:creationId xmlns:p14="http://schemas.microsoft.com/office/powerpoint/2010/main" val="363229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9" y="274638"/>
            <a:ext cx="8681392" cy="1143000"/>
          </a:xfrm>
        </p:spPr>
        <p:txBody>
          <a:bodyPr/>
          <a:lstStyle/>
          <a:p>
            <a:r>
              <a:rPr lang="zh-CN" altLang="zh-CN" b="1" dirty="0"/>
              <a:t>递归</a:t>
            </a:r>
            <a:endParaRPr lang="zh-CN" altLang="zh-CN" dirty="0"/>
          </a:p>
        </p:txBody>
      </p:sp>
      <p:sp>
        <p:nvSpPr>
          <p:cNvPr id="3" name="内容占位符 2"/>
          <p:cNvSpPr>
            <a:spLocks noGrp="1"/>
          </p:cNvSpPr>
          <p:nvPr>
            <p:ph idx="1"/>
          </p:nvPr>
        </p:nvSpPr>
        <p:spPr/>
        <p:txBody>
          <a:bodyPr>
            <a:normAutofit/>
          </a:bodyPr>
          <a:lstStyle/>
          <a:p>
            <a:pPr marL="36576" indent="0">
              <a:buNone/>
            </a:pPr>
            <a:r>
              <a:rPr lang="zh-CN" altLang="zh-CN" dirty="0"/>
              <a:t>函数调用自身的编程技巧称为递归</a:t>
            </a:r>
            <a:endParaRPr lang="en-US" altLang="zh-CN" dirty="0"/>
          </a:p>
          <a:p>
            <a:pPr marL="36576" indent="0">
              <a:buNone/>
            </a:pPr>
            <a:r>
              <a:rPr lang="zh-CN" altLang="zh-CN" dirty="0"/>
              <a:t>递归做为一种算法在程序设计语言中广泛应用。它通常把一个大型复杂的问题层层转化为一个与原问题相似的规模较小的问题来求解，大大地减少了程序的代码量。</a:t>
            </a:r>
            <a:endParaRPr lang="en-US" altLang="zh-CN" dirty="0"/>
          </a:p>
          <a:p>
            <a:pPr marL="36576" indent="0">
              <a:buNone/>
            </a:pPr>
            <a:r>
              <a:rPr lang="zh-CN" altLang="zh-CN" dirty="0"/>
              <a:t>递归的能力在于用有限的语句来定义对象的无限集合。一般来说，递归需要终止条件和递归条件。当终止条件不满足时，递归前进；当终止条件满足时，递归返回。编写递归函数时，必须告诉它何时停止递归，直接返回结果，从而避免形成无限循环。</a:t>
            </a:r>
          </a:p>
          <a:p>
            <a:pPr marL="36576" indent="0">
              <a:buNone/>
            </a:pPr>
            <a:endParaRPr lang="zh-CN" altLang="zh-CN" dirty="0"/>
          </a:p>
          <a:p>
            <a:pPr marL="36576" indent="0">
              <a:buNone/>
            </a:pPr>
            <a:endParaRPr lang="zh-CN" altLang="en-US" dirty="0">
              <a:solidFill>
                <a:srgbClr val="FF0000"/>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r>
              <a:rPr lang="en-US" altLang="zh-CN">
                <a:solidFill>
                  <a:srgbClr val="D4D2D0">
                    <a:shade val="50000"/>
                  </a:srgbClr>
                </a:solidFill>
                <a:latin typeface="Arial" charset="0"/>
                <a:ea typeface="宋体" pitchFamily="2" charset="-122"/>
              </a:rPr>
              <a:t>Python</a:t>
            </a:r>
            <a:r>
              <a:rPr lang="zh-CN" altLang="en-US">
                <a:solidFill>
                  <a:srgbClr val="D4D2D0">
                    <a:shade val="50000"/>
                  </a:srgbClr>
                </a:solidFill>
                <a:latin typeface="Arial" charset="0"/>
                <a:ea typeface="宋体" pitchFamily="2" charset="-122"/>
              </a:rPr>
              <a:t>程序设计</a:t>
            </a:r>
            <a:endParaRPr lang="en-US" altLang="zh-CN" dirty="0">
              <a:solidFill>
                <a:srgbClr val="D4D2D0">
                  <a:shade val="50000"/>
                </a:srgbClr>
              </a:solidFill>
              <a:latin typeface="Arial" charset="0"/>
              <a:ea typeface="宋体" pitchFamily="2" charset="-122"/>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54DCE81F-A34A-4F23-89A3-BB8AD725059B}" type="slidenum">
              <a:rPr lang="en-US" altLang="zh-CN">
                <a:solidFill>
                  <a:srgbClr val="D4D2D0">
                    <a:shade val="50000"/>
                  </a:srgbClr>
                </a:solidFill>
                <a:latin typeface="Arial" charset="0"/>
                <a:ea typeface="宋体" pitchFamily="2" charset="-122"/>
              </a:rPr>
              <a:pPr fontAlgn="base">
                <a:spcBef>
                  <a:spcPct val="0"/>
                </a:spcBef>
                <a:spcAft>
                  <a:spcPct val="0"/>
                </a:spcAft>
                <a:defRPr/>
              </a:pPr>
              <a:t>25</a:t>
            </a:fld>
            <a:endParaRPr lang="en-US" altLang="zh-CN">
              <a:solidFill>
                <a:srgbClr val="D4D2D0">
                  <a:shade val="50000"/>
                </a:srgbClr>
              </a:solidFill>
              <a:latin typeface="Arial" charset="0"/>
              <a:ea typeface="宋体" pitchFamily="2" charset="-122"/>
            </a:endParaRPr>
          </a:p>
        </p:txBody>
      </p:sp>
    </p:spTree>
    <p:extLst>
      <p:ext uri="{BB962C8B-B14F-4D97-AF65-F5344CB8AC3E}">
        <p14:creationId xmlns:p14="http://schemas.microsoft.com/office/powerpoint/2010/main" val="3676656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斐波那契数列</a:t>
            </a:r>
            <a:br>
              <a:rPr lang="en-US" altLang="zh-CN" dirty="0"/>
            </a:br>
            <a:endParaRPr lang="zh-CN" altLang="en-US" dirty="0"/>
          </a:p>
        </p:txBody>
      </p:sp>
      <p:sp>
        <p:nvSpPr>
          <p:cNvPr id="3" name="内容占位符 2"/>
          <p:cNvSpPr>
            <a:spLocks noGrp="1"/>
          </p:cNvSpPr>
          <p:nvPr>
            <p:ph idx="1"/>
          </p:nvPr>
        </p:nvSpPr>
        <p:spPr>
          <a:xfrm>
            <a:off x="1981200" y="1556792"/>
            <a:ext cx="7467600" cy="4865272"/>
          </a:xfrm>
        </p:spPr>
        <p:txBody>
          <a:bodyPr>
            <a:normAutofit/>
          </a:bodyPr>
          <a:lstStyle/>
          <a:p>
            <a:r>
              <a:rPr lang="zh-CN" altLang="zh-CN" dirty="0"/>
              <a:t>斐波那契数列是一个经常使用递归方式定义的常用数学函数</a:t>
            </a:r>
            <a:r>
              <a:rPr lang="en-US" altLang="zh-CN" dirty="0"/>
              <a:t>.</a:t>
            </a:r>
            <a:endParaRPr lang="zh-CN" altLang="zh-CN" dirty="0"/>
          </a:p>
          <a:p>
            <a:r>
              <a:rPr lang="en-US" altLang="zh-CN" sz="2400" dirty="0"/>
              <a:t>fib(0)= 1                   n=0               (1)</a:t>
            </a:r>
            <a:endParaRPr lang="zh-CN" altLang="zh-CN" sz="2400" dirty="0"/>
          </a:p>
          <a:p>
            <a:r>
              <a:rPr lang="en-US" altLang="zh-CN" sz="2400" dirty="0"/>
              <a:t>fib(1)= 1                   n=1               (2)</a:t>
            </a:r>
            <a:endParaRPr lang="zh-CN" altLang="zh-CN" sz="2400" dirty="0"/>
          </a:p>
          <a:p>
            <a:r>
              <a:rPr lang="en-US" altLang="zh-CN" sz="2400" dirty="0"/>
              <a:t>fib(n)=fib(n-1)+fib(n-2)    n&gt;=2              (3)</a:t>
            </a:r>
          </a:p>
          <a:p>
            <a:r>
              <a:rPr lang="zh-CN" altLang="zh-CN" dirty="0"/>
              <a:t>公式（</a:t>
            </a:r>
            <a:r>
              <a:rPr lang="en-US" altLang="zh-CN" dirty="0"/>
              <a:t>1</a:t>
            </a:r>
            <a:r>
              <a:rPr lang="zh-CN" altLang="zh-CN" dirty="0"/>
              <a:t>）和公式（</a:t>
            </a:r>
            <a:r>
              <a:rPr lang="en-US" altLang="zh-CN" dirty="0"/>
              <a:t>2</a:t>
            </a:r>
            <a:r>
              <a:rPr lang="zh-CN" altLang="zh-CN" dirty="0"/>
              <a:t>）是终止条件，公式（</a:t>
            </a:r>
            <a:r>
              <a:rPr lang="en-US" altLang="zh-CN" dirty="0"/>
              <a:t>3</a:t>
            </a:r>
            <a:r>
              <a:rPr lang="zh-CN" altLang="zh-CN" dirty="0"/>
              <a:t>）是递归条件</a:t>
            </a:r>
            <a:endParaRPr lang="zh-CN" altLang="zh-CN" sz="2400" dirty="0"/>
          </a:p>
          <a:p>
            <a:endParaRPr lang="zh-CN" altLang="en-US" dirty="0">
              <a:solidFill>
                <a:srgbClr val="FF0000"/>
              </a:solidFill>
            </a:endParaRPr>
          </a:p>
        </p:txBody>
      </p:sp>
      <p:sp>
        <p:nvSpPr>
          <p:cNvPr id="4" name="页脚占位符 3"/>
          <p:cNvSpPr>
            <a:spLocks noGrp="1"/>
          </p:cNvSpPr>
          <p:nvPr>
            <p:ph type="ftr" sz="quarter" idx="11"/>
          </p:nvPr>
        </p:nvSpPr>
        <p:spPr/>
        <p:txBody>
          <a:bodyPr/>
          <a:lstStyle/>
          <a:p>
            <a:pPr fontAlgn="base">
              <a:spcBef>
                <a:spcPct val="0"/>
              </a:spcBef>
              <a:spcAft>
                <a:spcPct val="0"/>
              </a:spcAft>
              <a:defRPr/>
            </a:pPr>
            <a:r>
              <a:rPr lang="en-US" altLang="zh-CN">
                <a:solidFill>
                  <a:srgbClr val="D4D2D0">
                    <a:shade val="50000"/>
                  </a:srgbClr>
                </a:solidFill>
                <a:latin typeface="Arial" charset="0"/>
                <a:ea typeface="宋体" pitchFamily="2" charset="-122"/>
              </a:rPr>
              <a:t>Python</a:t>
            </a:r>
            <a:r>
              <a:rPr lang="zh-CN" altLang="en-US">
                <a:solidFill>
                  <a:srgbClr val="D4D2D0">
                    <a:shade val="50000"/>
                  </a:srgbClr>
                </a:solidFill>
                <a:latin typeface="Arial" charset="0"/>
                <a:ea typeface="宋体" pitchFamily="2" charset="-122"/>
              </a:rPr>
              <a:t>程序设计</a:t>
            </a:r>
            <a:endParaRPr lang="en-US" altLang="zh-CN" dirty="0">
              <a:solidFill>
                <a:srgbClr val="D4D2D0">
                  <a:shade val="50000"/>
                </a:srgbClr>
              </a:solidFill>
              <a:latin typeface="Arial" charset="0"/>
              <a:ea typeface="宋体" pitchFamily="2" charset="-122"/>
            </a:endParaRPr>
          </a:p>
        </p:txBody>
      </p:sp>
      <p:sp>
        <p:nvSpPr>
          <p:cNvPr id="5" name="灯片编号占位符 4"/>
          <p:cNvSpPr>
            <a:spLocks noGrp="1"/>
          </p:cNvSpPr>
          <p:nvPr>
            <p:ph type="sldNum" sz="quarter" idx="12"/>
          </p:nvPr>
        </p:nvSpPr>
        <p:spPr/>
        <p:txBody>
          <a:bodyPr/>
          <a:lstStyle/>
          <a:p>
            <a:pPr fontAlgn="base">
              <a:spcBef>
                <a:spcPct val="0"/>
              </a:spcBef>
              <a:spcAft>
                <a:spcPct val="0"/>
              </a:spcAft>
              <a:defRPr/>
            </a:pPr>
            <a:fld id="{54DCE81F-A34A-4F23-89A3-BB8AD725059B}" type="slidenum">
              <a:rPr lang="en-US" altLang="zh-CN">
                <a:solidFill>
                  <a:srgbClr val="D4D2D0">
                    <a:shade val="50000"/>
                  </a:srgbClr>
                </a:solidFill>
                <a:latin typeface="Arial" charset="0"/>
                <a:ea typeface="宋体" pitchFamily="2" charset="-122"/>
              </a:rPr>
              <a:pPr fontAlgn="base">
                <a:spcBef>
                  <a:spcPct val="0"/>
                </a:spcBef>
                <a:spcAft>
                  <a:spcPct val="0"/>
                </a:spcAft>
                <a:defRPr/>
              </a:pPr>
              <a:t>26</a:t>
            </a:fld>
            <a:endParaRPr lang="en-US" altLang="zh-CN">
              <a:solidFill>
                <a:srgbClr val="D4D2D0">
                  <a:shade val="50000"/>
                </a:srgbClr>
              </a:solidFill>
              <a:latin typeface="Arial" charset="0"/>
              <a:ea typeface="宋体" pitchFamily="2" charset="-122"/>
            </a:endParaRPr>
          </a:p>
        </p:txBody>
      </p:sp>
    </p:spTree>
    <p:extLst>
      <p:ext uri="{BB962C8B-B14F-4D97-AF65-F5344CB8AC3E}">
        <p14:creationId xmlns:p14="http://schemas.microsoft.com/office/powerpoint/2010/main" val="3716646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fib(4)</a:t>
            </a:r>
            <a:r>
              <a:rPr lang="zh-CN" altLang="en-US" dirty="0"/>
              <a:t>递归计算过程</a:t>
            </a:r>
          </a:p>
        </p:txBody>
      </p:sp>
      <p:sp>
        <p:nvSpPr>
          <p:cNvPr id="3" name="内容占位符 2"/>
          <p:cNvSpPr>
            <a:spLocks noGrp="1"/>
          </p:cNvSpPr>
          <p:nvPr>
            <p:ph idx="1"/>
          </p:nvPr>
        </p:nvSpPr>
        <p:spPr/>
        <p:txBody>
          <a:bodyPr/>
          <a:lstStyle/>
          <a:p>
            <a:r>
              <a:rPr lang="en-US" altLang="zh-CN" dirty="0"/>
              <a:t>                           fib(4)</a:t>
            </a:r>
          </a:p>
          <a:p>
            <a:r>
              <a:rPr lang="en-US" altLang="zh-CN" dirty="0"/>
              <a:t>                fib(3)      +          fib(2)</a:t>
            </a:r>
          </a:p>
          <a:p>
            <a:r>
              <a:rPr lang="en-US" altLang="zh-CN" dirty="0"/>
              <a:t>         fib(2)  +   fib(1)</a:t>
            </a:r>
          </a:p>
          <a:p>
            <a:r>
              <a:rPr lang="en-US" altLang="zh-CN" dirty="0"/>
              <a:t>   fib(1) +  fib(0)</a:t>
            </a:r>
          </a:p>
          <a:p>
            <a:endParaRPr lang="en-US" altLang="zh-CN" dirty="0"/>
          </a:p>
          <a:p>
            <a:r>
              <a:rPr lang="en-US" altLang="zh-CN" dirty="0"/>
              <a:t> fib(0)=fib(1)=0</a:t>
            </a:r>
          </a:p>
          <a:p>
            <a:r>
              <a:rPr lang="en-US" altLang="zh-CN" dirty="0"/>
              <a:t>    </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27</a:t>
            </a:fld>
            <a:endParaRPr lang="en-US" altLang="zh-CN"/>
          </a:p>
        </p:txBody>
      </p:sp>
      <p:cxnSp>
        <p:nvCxnSpPr>
          <p:cNvPr id="7" name="直接箭头连接符 6"/>
          <p:cNvCxnSpPr/>
          <p:nvPr/>
        </p:nvCxnSpPr>
        <p:spPr>
          <a:xfrm flipH="1">
            <a:off x="3539716" y="2002092"/>
            <a:ext cx="43204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826178" y="1937121"/>
            <a:ext cx="792088"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2747628" y="2492896"/>
            <a:ext cx="36004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647728" y="2492896"/>
            <a:ext cx="216024"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1936126" y="3068960"/>
            <a:ext cx="36004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927648" y="3197843"/>
            <a:ext cx="35240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359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a:t>
            </a:r>
          </a:p>
        </p:txBody>
      </p:sp>
      <p:sp>
        <p:nvSpPr>
          <p:cNvPr id="3" name="内容占位符 2"/>
          <p:cNvSpPr>
            <a:spLocks noGrp="1"/>
          </p:cNvSpPr>
          <p:nvPr>
            <p:ph idx="1"/>
          </p:nvPr>
        </p:nvSpPr>
        <p:spPr>
          <a:xfrm>
            <a:off x="1981200" y="1196753"/>
            <a:ext cx="8291264" cy="4929411"/>
          </a:xfrm>
        </p:spPr>
        <p:txBody>
          <a:bodyPr>
            <a:normAutofit fontScale="62500" lnSpcReduction="20000"/>
          </a:bodyPr>
          <a:lstStyle/>
          <a:p>
            <a:pPr marL="419100" indent="22225">
              <a:buNone/>
            </a:pPr>
            <a:r>
              <a:rPr lang="zh-CN" altLang="en-US" sz="3400" dirty="0">
                <a:latin typeface="宋体" charset="-122"/>
              </a:rPr>
              <a:t>排序</a:t>
            </a:r>
            <a:r>
              <a:rPr lang="zh-CN" altLang="en-US" sz="3400" dirty="0"/>
              <a:t>是将一组原始数据按照递增或递减的规律进行重新排列的算法。</a:t>
            </a:r>
            <a:endParaRPr lang="en-US" altLang="zh-CN" sz="3400" dirty="0"/>
          </a:p>
          <a:p>
            <a:pPr marL="419100" indent="22225">
              <a:buNone/>
            </a:pPr>
            <a:r>
              <a:rPr lang="zh-CN" altLang="en-US" sz="3400" dirty="0"/>
              <a:t>选择法排序思想（从小到大）</a:t>
            </a:r>
            <a:endParaRPr lang="en-US" altLang="zh-CN" sz="3400" dirty="0"/>
          </a:p>
          <a:p>
            <a:pPr marL="1004888" lvl="2" indent="-14288">
              <a:buNone/>
            </a:pPr>
            <a:r>
              <a:rPr lang="zh-CN" altLang="en-US" sz="3400" dirty="0"/>
              <a:t>在</a:t>
            </a:r>
            <a:r>
              <a:rPr lang="en-US" altLang="zh-CN" sz="3400" dirty="0"/>
              <a:t>n</a:t>
            </a:r>
            <a:r>
              <a:rPr lang="zh-CN" altLang="en-US" sz="3400" dirty="0"/>
              <a:t>个数的表中找到最小的数并与第一个位置的数交换，然后在余下的</a:t>
            </a:r>
            <a:r>
              <a:rPr lang="en-US" altLang="zh-CN" sz="3400" dirty="0"/>
              <a:t>n-1</a:t>
            </a:r>
            <a:r>
              <a:rPr lang="zh-CN" altLang="en-US" sz="3400" dirty="0"/>
              <a:t>个数中找到最小的数与第二个位置的数交换，直到对所有数据全部扫描过。</a:t>
            </a:r>
            <a:endParaRPr lang="en-US" altLang="zh-CN" sz="3400" dirty="0"/>
          </a:p>
          <a:p>
            <a:pPr marL="36576" indent="0">
              <a:buNone/>
            </a:pPr>
            <a:r>
              <a:rPr lang="zh-CN" altLang="en-US" sz="3400" dirty="0"/>
              <a:t>     冒泡法排序思想（从小到大）</a:t>
            </a:r>
            <a:endParaRPr lang="en-US" altLang="zh-CN" sz="3400" dirty="0"/>
          </a:p>
          <a:p>
            <a:pPr marL="36576" indent="0">
              <a:buNone/>
            </a:pPr>
            <a:r>
              <a:rPr lang="zh-CN" altLang="en-US" sz="3400" dirty="0"/>
              <a:t>            比较相邻的元素。如果第一个比第二个大，就交换他</a:t>
            </a:r>
            <a:endParaRPr lang="en-US" altLang="zh-CN" sz="3400" dirty="0"/>
          </a:p>
          <a:p>
            <a:pPr marL="36576" indent="0">
              <a:buNone/>
            </a:pPr>
            <a:r>
              <a:rPr lang="en-US" altLang="zh-CN" sz="3400" dirty="0"/>
              <a:t>         </a:t>
            </a:r>
            <a:r>
              <a:rPr lang="zh-CN" altLang="en-US" sz="3400" dirty="0"/>
              <a:t>   们两个。</a:t>
            </a:r>
          </a:p>
          <a:p>
            <a:pPr marL="36576" indent="0">
              <a:buNone/>
            </a:pPr>
            <a:r>
              <a:rPr lang="zh-CN" altLang="en-US" sz="3400" dirty="0"/>
              <a:t>            对每一对相邻元素做同样的工作，从开始第一对到结</a:t>
            </a:r>
            <a:endParaRPr lang="en-US" altLang="zh-CN" sz="3400" dirty="0"/>
          </a:p>
          <a:p>
            <a:pPr marL="36576" indent="0">
              <a:buNone/>
            </a:pPr>
            <a:r>
              <a:rPr lang="en-US" altLang="zh-CN" sz="3400" dirty="0"/>
              <a:t>            </a:t>
            </a:r>
            <a:r>
              <a:rPr lang="zh-CN" altLang="en-US" sz="3400" dirty="0"/>
              <a:t>尾的最后一对。在这一点，最后的元素应该会是最大的数。</a:t>
            </a:r>
          </a:p>
          <a:p>
            <a:pPr marL="36576" indent="0">
              <a:buNone/>
            </a:pPr>
            <a:r>
              <a:rPr lang="zh-CN" altLang="en-US" sz="3400" dirty="0"/>
              <a:t>            针对所有的元素重复以上的步骤，除了最后一个。</a:t>
            </a:r>
          </a:p>
          <a:p>
            <a:pPr marL="36576" indent="0">
              <a:buNone/>
            </a:pPr>
            <a:r>
              <a:rPr lang="zh-CN" altLang="en-US" sz="3400" dirty="0"/>
              <a:t>            持续每次对越来越少的元素重复上面的步骤，直到没有</a:t>
            </a:r>
            <a:endParaRPr lang="en-US" altLang="zh-CN" sz="3400" dirty="0"/>
          </a:p>
          <a:p>
            <a:pPr marL="36576" indent="0">
              <a:buNone/>
            </a:pPr>
            <a:r>
              <a:rPr lang="en-US" altLang="zh-CN" sz="3400" dirty="0"/>
              <a:t>           </a:t>
            </a:r>
            <a:r>
              <a:rPr lang="zh-CN" altLang="en-US" sz="3400" dirty="0"/>
              <a:t>任何一对数字需要比较</a:t>
            </a:r>
          </a:p>
          <a:p>
            <a:pPr marL="36576" indent="0">
              <a:buNone/>
            </a:pPr>
            <a:r>
              <a:rPr lang="en-US" altLang="zh-CN" dirty="0"/>
              <a:t>     </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28</a:t>
            </a:fld>
            <a:endParaRPr lang="en-US" altLang="zh-CN"/>
          </a:p>
        </p:txBody>
      </p:sp>
    </p:spTree>
    <p:extLst>
      <p:ext uri="{BB962C8B-B14F-4D97-AF65-F5344CB8AC3E}">
        <p14:creationId xmlns:p14="http://schemas.microsoft.com/office/powerpoint/2010/main" val="3802979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选择法排序视频</a:t>
            </a:r>
          </a:p>
        </p:txBody>
      </p:sp>
      <p:pic>
        <p:nvPicPr>
          <p:cNvPr id="6" name="选择排序视频">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200" y="1700809"/>
            <a:ext cx="7467600" cy="3334742"/>
          </a:xfrm>
        </p:spPr>
      </p:pic>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29</a:t>
            </a:fld>
            <a:endParaRPr lang="en-US" altLang="zh-CN"/>
          </a:p>
        </p:txBody>
      </p:sp>
    </p:spTree>
    <p:extLst>
      <p:ext uri="{BB962C8B-B14F-4D97-AF65-F5344CB8AC3E}">
        <p14:creationId xmlns:p14="http://schemas.microsoft.com/office/powerpoint/2010/main" val="3755324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算法的概念</a:t>
            </a:r>
          </a:p>
        </p:txBody>
      </p:sp>
      <p:sp>
        <p:nvSpPr>
          <p:cNvPr id="3" name="内容占位符 2"/>
          <p:cNvSpPr>
            <a:spLocks noGrp="1"/>
          </p:cNvSpPr>
          <p:nvPr>
            <p:ph idx="1"/>
          </p:nvPr>
        </p:nvSpPr>
        <p:spPr/>
        <p:txBody>
          <a:bodyPr/>
          <a:lstStyle/>
          <a:p>
            <a:r>
              <a:rPr lang="zh-CN" altLang="en-US" dirty="0"/>
              <a:t>为解决问题而采用的</a:t>
            </a:r>
            <a:r>
              <a:rPr lang="zh-CN" altLang="en-US" b="1" dirty="0"/>
              <a:t>方法和步骤</a:t>
            </a:r>
            <a:r>
              <a:rPr lang="zh-CN" altLang="en-US" dirty="0"/>
              <a:t>就是</a:t>
            </a:r>
            <a:r>
              <a:rPr lang="zh-CN" altLang="en-US" b="1" dirty="0"/>
              <a:t>算法</a:t>
            </a:r>
            <a:r>
              <a:rPr lang="zh-CN" altLang="en-US" dirty="0"/>
              <a:t>。</a:t>
            </a:r>
            <a:endParaRPr lang="en-US" altLang="zh-CN" dirty="0"/>
          </a:p>
          <a:p>
            <a:r>
              <a:rPr lang="zh-CN" altLang="en-US" b="1" dirty="0"/>
              <a:t>算法的质量</a:t>
            </a:r>
            <a:r>
              <a:rPr lang="zh-CN" altLang="en-US" dirty="0"/>
              <a:t>直接影响程序运行的效率。</a:t>
            </a:r>
            <a:endParaRPr lang="en-US" altLang="zh-CN" dirty="0"/>
          </a:p>
          <a:p>
            <a:r>
              <a:rPr lang="zh-CN" altLang="en-US" dirty="0"/>
              <a:t>根据</a:t>
            </a:r>
            <a:r>
              <a:rPr lang="zh-CN" altLang="en-US" b="1" dirty="0"/>
              <a:t>图灵理论</a:t>
            </a:r>
            <a:r>
              <a:rPr lang="zh-CN" altLang="en-US" dirty="0"/>
              <a:t>，只要能够被分解为有限步骤的问题就可以被计算机执行。</a:t>
            </a:r>
            <a:endParaRPr lang="en-US" altLang="zh-CN" dirty="0"/>
          </a:p>
          <a:p>
            <a:r>
              <a:rPr lang="zh-CN" altLang="en-US" dirty="0"/>
              <a:t>算法的正式定义：</a:t>
            </a:r>
            <a:r>
              <a:rPr lang="zh-CN" altLang="en-US" b="1" dirty="0"/>
              <a:t>算法是求解问题步骤的有序集合，它能够产生结果并在有限时间内结束</a:t>
            </a:r>
            <a:r>
              <a:rPr lang="zh-CN" altLang="en-US" dirty="0"/>
              <a:t>。</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a:t>
            </a:fld>
            <a:endParaRPr lang="en-US" altLang="zh-CN"/>
          </a:p>
        </p:txBody>
      </p:sp>
    </p:spTree>
    <p:extLst>
      <p:ext uri="{BB962C8B-B14F-4D97-AF65-F5344CB8AC3E}">
        <p14:creationId xmlns:p14="http://schemas.microsoft.com/office/powerpoint/2010/main" val="1704594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5C6A5-E93C-40E0-AA1C-41B44CA02721}"/>
              </a:ext>
            </a:extLst>
          </p:cNvPr>
          <p:cNvSpPr>
            <a:spLocks noGrp="1"/>
          </p:cNvSpPr>
          <p:nvPr>
            <p:ph type="title"/>
          </p:nvPr>
        </p:nvSpPr>
        <p:spPr/>
        <p:txBody>
          <a:bodyPr/>
          <a:lstStyle/>
          <a:p>
            <a:r>
              <a:rPr lang="zh-CN" altLang="en-US" dirty="0"/>
              <a:t>求最小值</a:t>
            </a:r>
          </a:p>
        </p:txBody>
      </p:sp>
      <p:pic>
        <p:nvPicPr>
          <p:cNvPr id="8" name="内容占位符 7">
            <a:extLst>
              <a:ext uri="{FF2B5EF4-FFF2-40B4-BE49-F238E27FC236}">
                <a16:creationId xmlns:a16="http://schemas.microsoft.com/office/drawing/2014/main" id="{05C227C1-269B-4C68-9636-8433556E83B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09600" y="1628800"/>
            <a:ext cx="4876800" cy="4063181"/>
          </a:xfrm>
        </p:spPr>
      </p:pic>
      <p:pic>
        <p:nvPicPr>
          <p:cNvPr id="10" name="内容占位符 9">
            <a:extLst>
              <a:ext uri="{FF2B5EF4-FFF2-40B4-BE49-F238E27FC236}">
                <a16:creationId xmlns:a16="http://schemas.microsoft.com/office/drawing/2014/main" id="{323C066D-DC4B-4852-BCC6-8F299F828EC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10800000">
            <a:off x="5689600" y="1628800"/>
            <a:ext cx="4876800" cy="4063181"/>
          </a:xfrm>
        </p:spPr>
      </p:pic>
      <p:sp>
        <p:nvSpPr>
          <p:cNvPr id="5" name="页脚占位符 4">
            <a:extLst>
              <a:ext uri="{FF2B5EF4-FFF2-40B4-BE49-F238E27FC236}">
                <a16:creationId xmlns:a16="http://schemas.microsoft.com/office/drawing/2014/main" id="{36FEF071-E40C-46A5-B587-34314335FE2E}"/>
              </a:ext>
            </a:extLst>
          </p:cNvPr>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a:extLst>
              <a:ext uri="{FF2B5EF4-FFF2-40B4-BE49-F238E27FC236}">
                <a16:creationId xmlns:a16="http://schemas.microsoft.com/office/drawing/2014/main" id="{13760D69-E850-4C3D-B874-F8D180FA48DB}"/>
              </a:ext>
            </a:extLst>
          </p:cNvPr>
          <p:cNvSpPr>
            <a:spLocks noGrp="1"/>
          </p:cNvSpPr>
          <p:nvPr>
            <p:ph type="sldNum" sz="quarter" idx="12"/>
          </p:nvPr>
        </p:nvSpPr>
        <p:spPr/>
        <p:txBody>
          <a:bodyPr/>
          <a:lstStyle/>
          <a:p>
            <a:pPr>
              <a:defRPr/>
            </a:pPr>
            <a:fld id="{0C67FBDF-D1C1-49FA-AE48-61970863A0DB}" type="slidenum">
              <a:rPr lang="en-US" altLang="zh-CN" smtClean="0"/>
              <a:pPr>
                <a:defRPr/>
              </a:pPr>
              <a:t>30</a:t>
            </a:fld>
            <a:endParaRPr lang="en-US" altLang="zh-CN"/>
          </a:p>
        </p:txBody>
      </p:sp>
    </p:spTree>
    <p:extLst>
      <p:ext uri="{BB962C8B-B14F-4D97-AF65-F5344CB8AC3E}">
        <p14:creationId xmlns:p14="http://schemas.microsoft.com/office/powerpoint/2010/main" val="462699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587817-CBBA-4557-8EB9-01B3E14E4C93}"/>
              </a:ext>
            </a:extLst>
          </p:cNvPr>
          <p:cNvSpPr>
            <a:spLocks noGrp="1"/>
          </p:cNvSpPr>
          <p:nvPr>
            <p:ph type="title"/>
          </p:nvPr>
        </p:nvSpPr>
        <p:spPr/>
        <p:txBody>
          <a:bodyPr/>
          <a:lstStyle/>
          <a:p>
            <a:r>
              <a:rPr lang="zh-CN" altLang="en-US" dirty="0"/>
              <a:t>选择排序过程</a:t>
            </a:r>
          </a:p>
        </p:txBody>
      </p:sp>
      <p:pic>
        <p:nvPicPr>
          <p:cNvPr id="8" name="内容占位符 7">
            <a:extLst>
              <a:ext uri="{FF2B5EF4-FFF2-40B4-BE49-F238E27FC236}">
                <a16:creationId xmlns:a16="http://schemas.microsoft.com/office/drawing/2014/main" id="{B91E23CD-303D-4CE2-BEC9-47CB501136F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rot="16200000">
            <a:off x="959768" y="1526056"/>
            <a:ext cx="4176466" cy="4525963"/>
          </a:xfrm>
        </p:spPr>
      </p:pic>
      <p:pic>
        <p:nvPicPr>
          <p:cNvPr id="10" name="内容占位符 9">
            <a:extLst>
              <a:ext uri="{FF2B5EF4-FFF2-40B4-BE49-F238E27FC236}">
                <a16:creationId xmlns:a16="http://schemas.microsoft.com/office/drawing/2014/main" id="{3C9A4A3A-2EDC-4317-8805-49D4618E698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5400000">
            <a:off x="6147780" y="1490056"/>
            <a:ext cx="3960440" cy="4525963"/>
          </a:xfrm>
        </p:spPr>
      </p:pic>
      <p:sp>
        <p:nvSpPr>
          <p:cNvPr id="5" name="页脚占位符 4">
            <a:extLst>
              <a:ext uri="{FF2B5EF4-FFF2-40B4-BE49-F238E27FC236}">
                <a16:creationId xmlns:a16="http://schemas.microsoft.com/office/drawing/2014/main" id="{12E88877-9C0F-4E6C-94C7-D3374A593B30}"/>
              </a:ext>
            </a:extLst>
          </p:cNvPr>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a:extLst>
              <a:ext uri="{FF2B5EF4-FFF2-40B4-BE49-F238E27FC236}">
                <a16:creationId xmlns:a16="http://schemas.microsoft.com/office/drawing/2014/main" id="{D4B7A6C7-409A-4C6F-855D-6CEBAD614B09}"/>
              </a:ext>
            </a:extLst>
          </p:cNvPr>
          <p:cNvSpPr>
            <a:spLocks noGrp="1"/>
          </p:cNvSpPr>
          <p:nvPr>
            <p:ph type="sldNum" sz="quarter" idx="12"/>
          </p:nvPr>
        </p:nvSpPr>
        <p:spPr/>
        <p:txBody>
          <a:bodyPr/>
          <a:lstStyle/>
          <a:p>
            <a:pPr>
              <a:defRPr/>
            </a:pPr>
            <a:fld id="{0C67FBDF-D1C1-49FA-AE48-61970863A0DB}" type="slidenum">
              <a:rPr lang="en-US" altLang="zh-CN" smtClean="0"/>
              <a:pPr>
                <a:defRPr/>
              </a:pPr>
              <a:t>31</a:t>
            </a:fld>
            <a:endParaRPr lang="en-US" altLang="zh-CN"/>
          </a:p>
        </p:txBody>
      </p:sp>
    </p:spTree>
    <p:extLst>
      <p:ext uri="{BB962C8B-B14F-4D97-AF65-F5344CB8AC3E}">
        <p14:creationId xmlns:p14="http://schemas.microsoft.com/office/powerpoint/2010/main" val="2965925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选择法排序程序</a:t>
            </a:r>
          </a:p>
        </p:txBody>
      </p:sp>
      <p:sp>
        <p:nvSpPr>
          <p:cNvPr id="3" name="内容占位符 2"/>
          <p:cNvSpPr>
            <a:spLocks noGrp="1"/>
          </p:cNvSpPr>
          <p:nvPr>
            <p:ph idx="1"/>
          </p:nvPr>
        </p:nvSpPr>
        <p:spPr>
          <a:xfrm>
            <a:off x="1981200" y="1417638"/>
            <a:ext cx="7467600" cy="5251722"/>
          </a:xfrm>
        </p:spPr>
        <p:txBody>
          <a:bodyPr>
            <a:normAutofit/>
          </a:bodyPr>
          <a:lstStyle/>
          <a:p>
            <a:r>
              <a:rPr lang="en-US" altLang="zh-CN" sz="2200" dirty="0"/>
              <a:t>A = [3,44,38,5,47,15,36,26,27,2,46,4,19,50,48] </a:t>
            </a:r>
          </a:p>
          <a:p>
            <a:r>
              <a:rPr lang="en-US" altLang="zh-CN" sz="2200" dirty="0"/>
              <a:t>for </a:t>
            </a:r>
            <a:r>
              <a:rPr lang="en-US" altLang="zh-CN" sz="2200" dirty="0" err="1"/>
              <a:t>i</a:t>
            </a:r>
            <a:r>
              <a:rPr lang="en-US" altLang="zh-CN" sz="2200" dirty="0"/>
              <a:t> in range(</a:t>
            </a:r>
            <a:r>
              <a:rPr lang="en-US" altLang="zh-CN" sz="2200" dirty="0" err="1"/>
              <a:t>len</a:t>
            </a:r>
            <a:r>
              <a:rPr lang="en-US" altLang="zh-CN" sz="2200" dirty="0"/>
              <a:t>(A)-1): </a:t>
            </a:r>
          </a:p>
          <a:p>
            <a:r>
              <a:rPr lang="en-US" altLang="zh-CN" sz="2200" dirty="0"/>
              <a:t>    </a:t>
            </a:r>
            <a:r>
              <a:rPr lang="en-US" altLang="zh-CN" sz="2200" dirty="0" err="1"/>
              <a:t>min_idx</a:t>
            </a:r>
            <a:r>
              <a:rPr lang="en-US" altLang="zh-CN" sz="2200" dirty="0"/>
              <a:t> = </a:t>
            </a:r>
            <a:r>
              <a:rPr lang="en-US" altLang="zh-CN" sz="2200" dirty="0" err="1"/>
              <a:t>i</a:t>
            </a:r>
            <a:r>
              <a:rPr lang="en-US" altLang="zh-CN" sz="2200" dirty="0"/>
              <a:t> </a:t>
            </a:r>
          </a:p>
          <a:p>
            <a:r>
              <a:rPr lang="en-US" altLang="zh-CN" sz="2200" dirty="0"/>
              <a:t>    for j in range(</a:t>
            </a:r>
            <a:r>
              <a:rPr lang="en-US" altLang="zh-CN" sz="2200" dirty="0" err="1"/>
              <a:t>i+1</a:t>
            </a:r>
            <a:r>
              <a:rPr lang="en-US" altLang="zh-CN" sz="2200" dirty="0"/>
              <a:t>, </a:t>
            </a:r>
            <a:r>
              <a:rPr lang="en-US" altLang="zh-CN" sz="2200" dirty="0" err="1"/>
              <a:t>len</a:t>
            </a:r>
            <a:r>
              <a:rPr lang="en-US" altLang="zh-CN" sz="2200" dirty="0"/>
              <a:t>(A)): </a:t>
            </a:r>
          </a:p>
          <a:p>
            <a:r>
              <a:rPr lang="en-US" altLang="zh-CN" sz="2200" dirty="0"/>
              <a:t>        if A[</a:t>
            </a:r>
            <a:r>
              <a:rPr lang="en-US" altLang="zh-CN" sz="2200" dirty="0" err="1"/>
              <a:t>min_idx</a:t>
            </a:r>
            <a:r>
              <a:rPr lang="en-US" altLang="zh-CN" sz="2200" dirty="0"/>
              <a:t>] &gt; A[j]: </a:t>
            </a:r>
          </a:p>
          <a:p>
            <a:r>
              <a:rPr lang="en-US" altLang="zh-CN" sz="2200" dirty="0"/>
              <a:t>            </a:t>
            </a:r>
            <a:r>
              <a:rPr lang="en-US" altLang="zh-CN" sz="2200" dirty="0" err="1"/>
              <a:t>min_idx</a:t>
            </a:r>
            <a:r>
              <a:rPr lang="en-US" altLang="zh-CN" sz="2200" dirty="0"/>
              <a:t> = j </a:t>
            </a:r>
          </a:p>
          <a:p>
            <a:r>
              <a:rPr lang="en-US" altLang="zh-CN" sz="2200" dirty="0"/>
              <a:t>                </a:t>
            </a:r>
          </a:p>
          <a:p>
            <a:r>
              <a:rPr lang="en-US" altLang="zh-CN" sz="2200" dirty="0"/>
              <a:t>    A[</a:t>
            </a:r>
            <a:r>
              <a:rPr lang="en-US" altLang="zh-CN" sz="2200" dirty="0" err="1"/>
              <a:t>i</a:t>
            </a:r>
            <a:r>
              <a:rPr lang="en-US" altLang="zh-CN" sz="2200" dirty="0"/>
              <a:t>], A[</a:t>
            </a:r>
            <a:r>
              <a:rPr lang="en-US" altLang="zh-CN" sz="2200" dirty="0" err="1"/>
              <a:t>min_idx</a:t>
            </a:r>
            <a:r>
              <a:rPr lang="en-US" altLang="zh-CN" sz="2200" dirty="0"/>
              <a:t>] = A[</a:t>
            </a:r>
            <a:r>
              <a:rPr lang="en-US" altLang="zh-CN" sz="2200" dirty="0" err="1"/>
              <a:t>min_idx</a:t>
            </a:r>
            <a:r>
              <a:rPr lang="en-US" altLang="zh-CN" sz="2200" dirty="0"/>
              <a:t>], A[</a:t>
            </a:r>
            <a:r>
              <a:rPr lang="en-US" altLang="zh-CN" sz="2200" dirty="0" err="1"/>
              <a:t>i</a:t>
            </a:r>
            <a:r>
              <a:rPr lang="en-US" altLang="zh-CN" sz="2200" dirty="0"/>
              <a:t>] </a:t>
            </a:r>
          </a:p>
          <a:p>
            <a:r>
              <a:rPr lang="en-US" altLang="zh-CN" sz="2200" dirty="0"/>
              <a:t>print ("</a:t>
            </a:r>
            <a:r>
              <a:rPr lang="zh-CN" altLang="en-US" sz="2200" dirty="0"/>
              <a:t>排序后的数组：</a:t>
            </a:r>
            <a:r>
              <a:rPr lang="en-US" altLang="zh-CN" sz="2200" dirty="0"/>
              <a:t>",A) </a:t>
            </a:r>
          </a:p>
          <a:p>
            <a:endParaRPr lang="en-US" altLang="zh-CN" sz="2200" dirty="0"/>
          </a:p>
          <a:p>
            <a:r>
              <a:rPr lang="zh-CN" altLang="en-US" sz="2200" dirty="0"/>
              <a:t>输出：</a:t>
            </a:r>
            <a:endParaRPr lang="en-US" altLang="zh-CN" sz="2200" dirty="0"/>
          </a:p>
          <a:p>
            <a:r>
              <a:rPr lang="zh-CN" altLang="en-US" sz="2200" dirty="0"/>
              <a:t>排序后的数组： </a:t>
            </a:r>
            <a:r>
              <a:rPr lang="en-US" altLang="zh-CN" sz="2200" dirty="0"/>
              <a:t>[2, 3, 4, 5, 15, 19, 26, 27, 36, 38, 44, 46, 47, 48, 50]</a:t>
            </a:r>
          </a:p>
          <a:p>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dirty="0"/>
              <a:t>Python</a:t>
            </a:r>
            <a:r>
              <a:rPr lang="zh-CN" altLang="en-US" dirty="0"/>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32</a:t>
            </a:fld>
            <a:endParaRPr lang="en-US" altLang="zh-CN"/>
          </a:p>
        </p:txBody>
      </p:sp>
    </p:spTree>
    <p:extLst>
      <p:ext uri="{BB962C8B-B14F-4D97-AF65-F5344CB8AC3E}">
        <p14:creationId xmlns:p14="http://schemas.microsoft.com/office/powerpoint/2010/main" val="2329678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冒泡排序视频</a:t>
            </a:r>
          </a:p>
        </p:txBody>
      </p:sp>
      <p:pic>
        <p:nvPicPr>
          <p:cNvPr id="6" name="冒泡排序视频">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200" y="1628800"/>
            <a:ext cx="7467600" cy="3888432"/>
          </a:xfrm>
        </p:spPr>
      </p:pic>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33</a:t>
            </a:fld>
            <a:endParaRPr lang="en-US" altLang="zh-CN"/>
          </a:p>
        </p:txBody>
      </p:sp>
    </p:spTree>
    <p:extLst>
      <p:ext uri="{BB962C8B-B14F-4D97-AF65-F5344CB8AC3E}">
        <p14:creationId xmlns:p14="http://schemas.microsoft.com/office/powerpoint/2010/main" val="40668811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0884F1-C5B0-4A7E-8E71-284D0C4ED006}"/>
              </a:ext>
            </a:extLst>
          </p:cNvPr>
          <p:cNvSpPr>
            <a:spLocks noGrp="1"/>
          </p:cNvSpPr>
          <p:nvPr>
            <p:ph type="title"/>
          </p:nvPr>
        </p:nvSpPr>
        <p:spPr/>
        <p:txBody>
          <a:bodyPr/>
          <a:lstStyle/>
          <a:p>
            <a:r>
              <a:rPr lang="zh-CN" altLang="en-US" dirty="0"/>
              <a:t>冒泡排序过程</a:t>
            </a:r>
          </a:p>
        </p:txBody>
      </p:sp>
      <p:sp>
        <p:nvSpPr>
          <p:cNvPr id="4" name="页脚占位符 3">
            <a:extLst>
              <a:ext uri="{FF2B5EF4-FFF2-40B4-BE49-F238E27FC236}">
                <a16:creationId xmlns:a16="http://schemas.microsoft.com/office/drawing/2014/main" id="{B1AE3201-57BF-4A51-8A38-B531BD88E9F3}"/>
              </a:ext>
            </a:extLst>
          </p:cNvPr>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a:extLst>
              <a:ext uri="{FF2B5EF4-FFF2-40B4-BE49-F238E27FC236}">
                <a16:creationId xmlns:a16="http://schemas.microsoft.com/office/drawing/2014/main" id="{5DBE6B2A-A846-4BE4-8C0F-9A643938F3AF}"/>
              </a:ext>
            </a:extLst>
          </p:cNvPr>
          <p:cNvSpPr>
            <a:spLocks noGrp="1"/>
          </p:cNvSpPr>
          <p:nvPr>
            <p:ph type="sldNum" sz="quarter" idx="12"/>
          </p:nvPr>
        </p:nvSpPr>
        <p:spPr/>
        <p:txBody>
          <a:bodyPr/>
          <a:lstStyle/>
          <a:p>
            <a:pPr>
              <a:defRPr/>
            </a:pPr>
            <a:fld id="{54DCE81F-A34A-4F23-89A3-BB8AD725059B}" type="slidenum">
              <a:rPr lang="en-US" altLang="zh-CN" smtClean="0"/>
              <a:pPr>
                <a:defRPr/>
              </a:pPr>
              <a:t>34</a:t>
            </a:fld>
            <a:endParaRPr lang="en-US" altLang="zh-CN"/>
          </a:p>
        </p:txBody>
      </p:sp>
      <p:pic>
        <p:nvPicPr>
          <p:cNvPr id="11" name="内容占位符 10">
            <a:extLst>
              <a:ext uri="{FF2B5EF4-FFF2-40B4-BE49-F238E27FC236}">
                <a16:creationId xmlns:a16="http://schemas.microsoft.com/office/drawing/2014/main" id="{6D9ECEFC-676B-4BB9-9DFF-4FD7663A4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28800"/>
            <a:ext cx="10094912" cy="4680520"/>
          </a:xfrm>
        </p:spPr>
      </p:pic>
    </p:spTree>
    <p:extLst>
      <p:ext uri="{BB962C8B-B14F-4D97-AF65-F5344CB8AC3E}">
        <p14:creationId xmlns:p14="http://schemas.microsoft.com/office/powerpoint/2010/main" val="71013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冒泡法排序程序</a:t>
            </a:r>
          </a:p>
        </p:txBody>
      </p:sp>
      <p:sp>
        <p:nvSpPr>
          <p:cNvPr id="3" name="内容占位符 2"/>
          <p:cNvSpPr>
            <a:spLocks noGrp="1"/>
          </p:cNvSpPr>
          <p:nvPr>
            <p:ph idx="1"/>
          </p:nvPr>
        </p:nvSpPr>
        <p:spPr/>
        <p:txBody>
          <a:bodyPr>
            <a:normAutofit fontScale="77500" lnSpcReduction="20000"/>
          </a:bodyPr>
          <a:lstStyle/>
          <a:p>
            <a:r>
              <a:rPr lang="en-US" altLang="zh-CN" dirty="0" err="1"/>
              <a:t>def</a:t>
            </a:r>
            <a:r>
              <a:rPr lang="en-US" altLang="zh-CN" dirty="0"/>
              <a:t> </a:t>
            </a:r>
            <a:r>
              <a:rPr lang="en-US" altLang="zh-CN" dirty="0" err="1"/>
              <a:t>bubble_sort</a:t>
            </a:r>
            <a:r>
              <a:rPr lang="en-US" altLang="zh-CN" dirty="0"/>
              <a:t>(</a:t>
            </a:r>
            <a:r>
              <a:rPr lang="en-US" altLang="zh-CN" dirty="0" err="1"/>
              <a:t>nums</a:t>
            </a:r>
            <a:r>
              <a:rPr lang="en-US" altLang="zh-CN" dirty="0"/>
              <a:t>):</a:t>
            </a:r>
          </a:p>
          <a:p>
            <a:r>
              <a:rPr lang="en-US" altLang="zh-CN" dirty="0"/>
              <a:t># </a:t>
            </a:r>
            <a:r>
              <a:rPr lang="zh-CN" altLang="en-US" dirty="0"/>
              <a:t>这个循环负责设置</a:t>
            </a:r>
            <a:r>
              <a:rPr lang="en-US" altLang="zh-CN" dirty="0"/>
              <a:t>#</a:t>
            </a:r>
            <a:r>
              <a:rPr lang="zh-CN" altLang="en-US" dirty="0"/>
              <a:t>冒泡排序进行的次数</a:t>
            </a:r>
          </a:p>
          <a:p>
            <a:r>
              <a:rPr lang="en-US" altLang="zh-CN" dirty="0"/>
              <a:t>    for </a:t>
            </a:r>
            <a:r>
              <a:rPr lang="en-US" altLang="zh-CN" dirty="0" err="1"/>
              <a:t>i</a:t>
            </a:r>
            <a:r>
              <a:rPr lang="en-US" altLang="zh-CN" dirty="0"/>
              <a:t> in range(</a:t>
            </a:r>
            <a:r>
              <a:rPr lang="en-US" altLang="zh-CN" dirty="0" err="1"/>
              <a:t>len</a:t>
            </a:r>
            <a:r>
              <a:rPr lang="en-US" altLang="zh-CN" dirty="0"/>
              <a:t>(</a:t>
            </a:r>
            <a:r>
              <a:rPr lang="en-US" altLang="zh-CN" dirty="0" err="1"/>
              <a:t>nums</a:t>
            </a:r>
            <a:r>
              <a:rPr lang="en-US" altLang="zh-CN" dirty="0"/>
              <a:t>) - 1):</a:t>
            </a:r>
          </a:p>
          <a:p>
            <a:r>
              <a:rPr lang="en-US" altLang="zh-CN" dirty="0"/>
              <a:t>        for j in range(</a:t>
            </a:r>
            <a:r>
              <a:rPr lang="en-US" altLang="zh-CN" dirty="0" err="1"/>
              <a:t>len</a:t>
            </a:r>
            <a:r>
              <a:rPr lang="en-US" altLang="zh-CN" dirty="0"/>
              <a:t>(</a:t>
            </a:r>
            <a:r>
              <a:rPr lang="en-US" altLang="zh-CN" dirty="0" err="1"/>
              <a:t>nums</a:t>
            </a:r>
            <a:r>
              <a:rPr lang="en-US" altLang="zh-CN" dirty="0"/>
              <a:t>) - </a:t>
            </a:r>
            <a:r>
              <a:rPr lang="en-US" altLang="zh-CN" dirty="0" err="1"/>
              <a:t>i</a:t>
            </a:r>
            <a:r>
              <a:rPr lang="en-US" altLang="zh-CN" dirty="0"/>
              <a:t> - 1):  # j</a:t>
            </a:r>
            <a:r>
              <a:rPr lang="zh-CN" altLang="en-US" dirty="0"/>
              <a:t>为列表下标</a:t>
            </a:r>
          </a:p>
          <a:p>
            <a:r>
              <a:rPr lang="zh-CN" altLang="en-US" dirty="0"/>
              <a:t>            </a:t>
            </a:r>
            <a:r>
              <a:rPr lang="en-US" altLang="zh-CN" dirty="0"/>
              <a:t>if </a:t>
            </a:r>
            <a:r>
              <a:rPr lang="en-US" altLang="zh-CN" dirty="0" err="1"/>
              <a:t>nums</a:t>
            </a:r>
            <a:r>
              <a:rPr lang="en-US" altLang="zh-CN" dirty="0"/>
              <a:t>[j] &gt; </a:t>
            </a:r>
            <a:r>
              <a:rPr lang="en-US" altLang="zh-CN" dirty="0" err="1"/>
              <a:t>nums</a:t>
            </a:r>
            <a:r>
              <a:rPr lang="en-US" altLang="zh-CN" dirty="0"/>
              <a:t>[j + 1]:</a:t>
            </a:r>
          </a:p>
          <a:p>
            <a:r>
              <a:rPr lang="en-US" altLang="zh-CN" dirty="0"/>
              <a:t>                </a:t>
            </a:r>
            <a:r>
              <a:rPr lang="en-US" altLang="zh-CN" dirty="0" err="1"/>
              <a:t>nums</a:t>
            </a:r>
            <a:r>
              <a:rPr lang="en-US" altLang="zh-CN" dirty="0"/>
              <a:t>[j], </a:t>
            </a:r>
            <a:r>
              <a:rPr lang="en-US" altLang="zh-CN" dirty="0" err="1"/>
              <a:t>nums</a:t>
            </a:r>
            <a:r>
              <a:rPr lang="en-US" altLang="zh-CN" dirty="0"/>
              <a:t>[j + 1] = </a:t>
            </a:r>
            <a:r>
              <a:rPr lang="en-US" altLang="zh-CN" dirty="0" err="1"/>
              <a:t>nums</a:t>
            </a:r>
            <a:r>
              <a:rPr lang="en-US" altLang="zh-CN" dirty="0"/>
              <a:t>[j + 1], </a:t>
            </a:r>
            <a:r>
              <a:rPr lang="en-US" altLang="zh-CN" dirty="0" err="1"/>
              <a:t>nums</a:t>
            </a:r>
            <a:r>
              <a:rPr lang="en-US" altLang="zh-CN" dirty="0"/>
              <a:t>[j]</a:t>
            </a:r>
          </a:p>
          <a:p>
            <a:r>
              <a:rPr lang="en-US" altLang="zh-CN" dirty="0"/>
              <a:t>    return </a:t>
            </a:r>
            <a:r>
              <a:rPr lang="en-US" altLang="zh-CN" dirty="0" err="1"/>
              <a:t>nums</a:t>
            </a:r>
            <a:endParaRPr lang="en-US" altLang="zh-CN" dirty="0"/>
          </a:p>
          <a:p>
            <a:r>
              <a:rPr lang="en-US" altLang="zh-CN" dirty="0"/>
              <a:t> </a:t>
            </a:r>
          </a:p>
          <a:p>
            <a:r>
              <a:rPr lang="en-US" altLang="zh-CN" dirty="0"/>
              <a:t>print(</a:t>
            </a:r>
            <a:r>
              <a:rPr lang="en-US" altLang="zh-CN" dirty="0" err="1"/>
              <a:t>bubble_sort</a:t>
            </a:r>
            <a:r>
              <a:rPr lang="en-US" altLang="zh-CN" dirty="0"/>
              <a:t>([45, 32, 8, 33, 12, 22, 19, 97]))</a:t>
            </a:r>
          </a:p>
          <a:p>
            <a:endParaRPr lang="en-US" altLang="zh-CN" dirty="0"/>
          </a:p>
          <a:p>
            <a:endParaRPr lang="en-US" altLang="zh-CN" dirty="0"/>
          </a:p>
          <a:p>
            <a:r>
              <a:rPr lang="zh-CN" altLang="en-US" dirty="0"/>
              <a:t>输出：</a:t>
            </a:r>
            <a:r>
              <a:rPr lang="en-US" altLang="zh-CN" dirty="0"/>
              <a:t>[8, 12, 19, 22, 32, 33, 45, 97]</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35</a:t>
            </a:fld>
            <a:endParaRPr lang="en-US" altLang="zh-CN"/>
          </a:p>
        </p:txBody>
      </p:sp>
    </p:spTree>
    <p:extLst>
      <p:ext uri="{BB962C8B-B14F-4D97-AF65-F5344CB8AC3E}">
        <p14:creationId xmlns:p14="http://schemas.microsoft.com/office/powerpoint/2010/main" val="525397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a:t>
            </a:r>
            <a:r>
              <a:rPr lang="zh-CN" altLang="en-US" dirty="0"/>
              <a:t>程序输出值</a:t>
            </a:r>
          </a:p>
        </p:txBody>
      </p:sp>
      <p:sp>
        <p:nvSpPr>
          <p:cNvPr id="3" name="内容占位符 2"/>
          <p:cNvSpPr>
            <a:spLocks noGrp="1"/>
          </p:cNvSpPr>
          <p:nvPr>
            <p:ph idx="1"/>
          </p:nvPr>
        </p:nvSpPr>
        <p:spPr/>
        <p:txBody>
          <a:bodyPr>
            <a:normAutofit/>
          </a:bodyPr>
          <a:lstStyle/>
          <a:p>
            <a:r>
              <a:rPr lang="en-US" altLang="zh-CN" sz="2200" dirty="0" err="1"/>
              <a:t>def</a:t>
            </a:r>
            <a:r>
              <a:rPr lang="en-US" altLang="zh-CN" sz="2200" dirty="0"/>
              <a:t> </a:t>
            </a:r>
            <a:r>
              <a:rPr lang="en-US" altLang="zh-CN" sz="2200" dirty="0" err="1"/>
              <a:t>bubble_sort</a:t>
            </a:r>
            <a:r>
              <a:rPr lang="en-US" altLang="zh-CN" sz="2200" dirty="0"/>
              <a:t>(</a:t>
            </a:r>
            <a:r>
              <a:rPr lang="en-US" altLang="zh-CN" sz="2200" dirty="0" err="1"/>
              <a:t>nums</a:t>
            </a:r>
            <a:r>
              <a:rPr lang="en-US" altLang="zh-CN" sz="2200" dirty="0"/>
              <a:t>):</a:t>
            </a:r>
          </a:p>
          <a:p>
            <a:r>
              <a:rPr lang="en-US" altLang="zh-CN" sz="2200" dirty="0"/>
              <a:t># </a:t>
            </a:r>
            <a:r>
              <a:rPr lang="zh-CN" altLang="en-US" sz="2200" dirty="0"/>
              <a:t>这个循环负责设置</a:t>
            </a:r>
            <a:r>
              <a:rPr lang="en-US" altLang="zh-CN" sz="2200" dirty="0"/>
              <a:t>#</a:t>
            </a:r>
            <a:r>
              <a:rPr lang="zh-CN" altLang="en-US" sz="2200" dirty="0"/>
              <a:t>冒泡排序进行的次数</a:t>
            </a:r>
          </a:p>
          <a:p>
            <a:r>
              <a:rPr lang="en-US" altLang="zh-CN" sz="2200" dirty="0"/>
              <a:t>    for </a:t>
            </a:r>
            <a:r>
              <a:rPr lang="en-US" altLang="zh-CN" sz="2200" dirty="0" err="1"/>
              <a:t>i</a:t>
            </a:r>
            <a:r>
              <a:rPr lang="en-US" altLang="zh-CN" sz="2200" dirty="0"/>
              <a:t> in range(</a:t>
            </a:r>
            <a:r>
              <a:rPr lang="en-US" altLang="zh-CN" sz="2200" dirty="0" err="1"/>
              <a:t>len</a:t>
            </a:r>
            <a:r>
              <a:rPr lang="en-US" altLang="zh-CN" sz="2200" dirty="0"/>
              <a:t>(</a:t>
            </a:r>
            <a:r>
              <a:rPr lang="en-US" altLang="zh-CN" sz="2200" dirty="0" err="1"/>
              <a:t>nums</a:t>
            </a:r>
            <a:r>
              <a:rPr lang="en-US" altLang="zh-CN" sz="2200" dirty="0"/>
              <a:t>) - 1):</a:t>
            </a:r>
          </a:p>
          <a:p>
            <a:r>
              <a:rPr lang="en-US" altLang="zh-CN" sz="2200" dirty="0"/>
              <a:t>        for j in range(</a:t>
            </a:r>
            <a:r>
              <a:rPr lang="en-US" altLang="zh-CN" sz="2200" dirty="0" err="1"/>
              <a:t>len</a:t>
            </a:r>
            <a:r>
              <a:rPr lang="en-US" altLang="zh-CN" sz="2200" dirty="0"/>
              <a:t>(</a:t>
            </a:r>
            <a:r>
              <a:rPr lang="en-US" altLang="zh-CN" sz="2200" dirty="0" err="1"/>
              <a:t>nums</a:t>
            </a:r>
            <a:r>
              <a:rPr lang="en-US" altLang="zh-CN" sz="2200" dirty="0"/>
              <a:t>) - </a:t>
            </a:r>
            <a:r>
              <a:rPr lang="en-US" altLang="zh-CN" sz="2200" dirty="0" err="1"/>
              <a:t>i</a:t>
            </a:r>
            <a:r>
              <a:rPr lang="en-US" altLang="zh-CN" sz="2200" dirty="0"/>
              <a:t> - 1):  # j</a:t>
            </a:r>
            <a:r>
              <a:rPr lang="zh-CN" altLang="en-US" sz="2200" dirty="0"/>
              <a:t>为列表下标</a:t>
            </a:r>
          </a:p>
          <a:p>
            <a:r>
              <a:rPr lang="zh-CN" altLang="en-US" sz="2200" dirty="0"/>
              <a:t>            </a:t>
            </a:r>
            <a:r>
              <a:rPr lang="en-US" altLang="zh-CN" sz="2200" dirty="0"/>
              <a:t>if </a:t>
            </a:r>
            <a:r>
              <a:rPr lang="en-US" altLang="zh-CN" sz="2200" dirty="0" err="1"/>
              <a:t>nums</a:t>
            </a:r>
            <a:r>
              <a:rPr lang="en-US" altLang="zh-CN" sz="2200" dirty="0"/>
              <a:t>[j] &gt; </a:t>
            </a:r>
            <a:r>
              <a:rPr lang="en-US" altLang="zh-CN" sz="2200" dirty="0" err="1"/>
              <a:t>nums</a:t>
            </a:r>
            <a:r>
              <a:rPr lang="en-US" altLang="zh-CN" sz="2200" dirty="0"/>
              <a:t>[j + 1]:</a:t>
            </a:r>
          </a:p>
          <a:p>
            <a:r>
              <a:rPr lang="en-US" altLang="zh-CN" sz="2200" dirty="0"/>
              <a:t>                </a:t>
            </a:r>
            <a:r>
              <a:rPr lang="en-US" altLang="zh-CN" sz="2200" dirty="0" err="1"/>
              <a:t>nums</a:t>
            </a:r>
            <a:r>
              <a:rPr lang="en-US" altLang="zh-CN" sz="2200" dirty="0"/>
              <a:t>[j], </a:t>
            </a:r>
            <a:r>
              <a:rPr lang="en-US" altLang="zh-CN" sz="2200" dirty="0" err="1"/>
              <a:t>nums</a:t>
            </a:r>
            <a:r>
              <a:rPr lang="en-US" altLang="zh-CN" sz="2200" dirty="0"/>
              <a:t>[j + 1] = </a:t>
            </a:r>
            <a:r>
              <a:rPr lang="en-US" altLang="zh-CN" sz="2200" dirty="0" err="1"/>
              <a:t>nums</a:t>
            </a:r>
            <a:r>
              <a:rPr lang="en-US" altLang="zh-CN" sz="2200" dirty="0"/>
              <a:t>[j + 1], </a:t>
            </a:r>
            <a:r>
              <a:rPr lang="en-US" altLang="zh-CN" sz="2200" dirty="0" err="1"/>
              <a:t>nums</a:t>
            </a:r>
            <a:r>
              <a:rPr lang="en-US" altLang="zh-CN" sz="2200" dirty="0"/>
              <a:t>[j]</a:t>
            </a:r>
          </a:p>
          <a:p>
            <a:r>
              <a:rPr lang="en-US" altLang="zh-CN" sz="2200" dirty="0"/>
              <a:t>        if(</a:t>
            </a:r>
            <a:r>
              <a:rPr lang="en-US" altLang="zh-CN" sz="2200" dirty="0" err="1"/>
              <a:t>i</a:t>
            </a:r>
            <a:r>
              <a:rPr lang="en-US" altLang="zh-CN" sz="2200" dirty="0"/>
              <a:t>==3):print(</a:t>
            </a:r>
            <a:r>
              <a:rPr lang="en-US" altLang="zh-CN" sz="2200" dirty="0" err="1"/>
              <a:t>nums</a:t>
            </a:r>
            <a:r>
              <a:rPr lang="en-US" altLang="zh-CN" sz="2200" dirty="0"/>
              <a:t>[4])</a:t>
            </a:r>
          </a:p>
          <a:p>
            <a:r>
              <a:rPr lang="en-US" altLang="zh-CN" sz="2200" dirty="0"/>
              <a:t>    return </a:t>
            </a:r>
            <a:r>
              <a:rPr lang="en-US" altLang="zh-CN" sz="2200" dirty="0" err="1"/>
              <a:t>nums</a:t>
            </a:r>
            <a:endParaRPr lang="en-US" altLang="zh-CN" sz="2200" dirty="0"/>
          </a:p>
          <a:p>
            <a:r>
              <a:rPr lang="en-US" altLang="zh-CN" dirty="0"/>
              <a:t> </a:t>
            </a:r>
          </a:p>
          <a:p>
            <a:r>
              <a:rPr lang="en-US" altLang="zh-CN" sz="2400" dirty="0" err="1"/>
              <a:t>bubble_sort</a:t>
            </a:r>
            <a:r>
              <a:rPr lang="en-US" altLang="zh-CN" sz="2400" dirty="0"/>
              <a:t>([45, 32, 8, 33, 12, 22, 19, 97])</a:t>
            </a:r>
          </a:p>
          <a:p>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36</a:t>
            </a:fld>
            <a:endParaRPr lang="en-US" altLang="zh-CN"/>
          </a:p>
        </p:txBody>
      </p:sp>
    </p:spTree>
    <p:extLst>
      <p:ext uri="{BB962C8B-B14F-4D97-AF65-F5344CB8AC3E}">
        <p14:creationId xmlns:p14="http://schemas.microsoft.com/office/powerpoint/2010/main" val="1715070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sz="4800" b="1" dirty="0">
                <a:latin typeface="宋体" charset="-122"/>
              </a:rPr>
            </a:br>
            <a:r>
              <a:rPr lang="zh-CN" altLang="en-US" sz="4800" b="1" dirty="0">
                <a:latin typeface="宋体" charset="-122"/>
              </a:rPr>
              <a:t>查找</a:t>
            </a:r>
            <a:br>
              <a:rPr lang="en-US" altLang="zh-CN" sz="4800" b="1" dirty="0">
                <a:solidFill>
                  <a:srgbClr val="0000FF"/>
                </a:solidFill>
                <a:latin typeface="宋体" charset="-122"/>
              </a:rPr>
            </a:br>
            <a:endParaRPr lang="zh-CN" altLang="en-US" dirty="0"/>
          </a:p>
        </p:txBody>
      </p:sp>
      <p:sp>
        <p:nvSpPr>
          <p:cNvPr id="3" name="内容占位符 2"/>
          <p:cNvSpPr>
            <a:spLocks noGrp="1"/>
          </p:cNvSpPr>
          <p:nvPr>
            <p:ph idx="1"/>
          </p:nvPr>
        </p:nvSpPr>
        <p:spPr/>
        <p:txBody>
          <a:bodyPr>
            <a:normAutofit/>
          </a:bodyPr>
          <a:lstStyle/>
          <a:p>
            <a:pPr marL="419100" indent="22225">
              <a:buNone/>
            </a:pPr>
            <a:r>
              <a:rPr lang="zh-CN" altLang="en-US" sz="2400" dirty="0"/>
              <a:t>在一个列表中查找一个特定的数据，若找到则返回它所在的位置。对于列表数据简单的方法有两种：</a:t>
            </a:r>
            <a:endParaRPr lang="zh-CN" altLang="en-US" sz="2400" dirty="0">
              <a:latin typeface="宋体" charset="-122"/>
            </a:endParaRPr>
          </a:p>
          <a:p>
            <a:pPr lvl="1"/>
            <a:r>
              <a:rPr lang="zh-CN" altLang="en-US" sz="2400" b="1" dirty="0">
                <a:latin typeface="宋体" charset="-122"/>
              </a:rPr>
              <a:t>顺序查找</a:t>
            </a:r>
            <a:endParaRPr lang="en-US" altLang="zh-CN" sz="2400" b="1" dirty="0">
              <a:latin typeface="宋体" charset="-122"/>
            </a:endParaRPr>
          </a:p>
          <a:p>
            <a:pPr marL="722313" lvl="1" indent="-6350">
              <a:buNone/>
            </a:pPr>
            <a:r>
              <a:rPr lang="zh-CN" altLang="en-US" sz="2400" dirty="0">
                <a:latin typeface="宋体" charset="-122"/>
              </a:rPr>
              <a:t>从列表的第一个数据（或叫做元素）开始，但给定的数据和表中的数据匹配时，查找过程结束，给出这个数据所在表中的位置或明确表中没有该数据。</a:t>
            </a:r>
          </a:p>
          <a:p>
            <a:pPr lvl="1"/>
            <a:r>
              <a:rPr lang="zh-CN" altLang="en-US" sz="2400" b="1" dirty="0">
                <a:latin typeface="宋体" charset="-122"/>
              </a:rPr>
              <a:t>折半查找</a:t>
            </a:r>
            <a:endParaRPr lang="en-US" altLang="zh-CN" sz="2400" b="1" dirty="0">
              <a:latin typeface="宋体" charset="-122"/>
            </a:endParaRPr>
          </a:p>
          <a:p>
            <a:pPr marL="722313" lvl="1" indent="-6350">
              <a:buNone/>
            </a:pPr>
            <a:r>
              <a:rPr lang="zh-CN" altLang="en-US" sz="2400" dirty="0">
                <a:latin typeface="宋体" charset="-122"/>
              </a:rPr>
              <a:t>也叫二分法，对已经大小有序的列表，可以进行折半查找。从列表的中间位置开始，比较要查找的的数据，判断是在前半部分还是后半部分。每次比较至少可以排除一半的范围，是效率很高的方法。</a:t>
            </a:r>
            <a:endParaRPr lang="en-US" altLang="zh-CN" sz="2400" dirty="0">
              <a:latin typeface="宋体" charset="-122"/>
            </a:endParaRPr>
          </a:p>
          <a:p>
            <a:pPr marL="722313" lvl="1" indent="-6350">
              <a:buNone/>
            </a:pPr>
            <a:r>
              <a:rPr lang="zh-CN" altLang="en-US" sz="2400" b="1" dirty="0">
                <a:latin typeface="宋体" charset="-122"/>
              </a:rPr>
              <a:t>折半查找算法可以用迭代思想也可以用递归思想实现。</a:t>
            </a:r>
            <a:endParaRPr lang="zh-CN" altLang="en-US" sz="2400" b="1"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37</a:t>
            </a:fld>
            <a:endParaRPr lang="en-US" altLang="zh-CN"/>
          </a:p>
        </p:txBody>
      </p:sp>
    </p:spTree>
    <p:extLst>
      <p:ext uri="{BB962C8B-B14F-4D97-AF65-F5344CB8AC3E}">
        <p14:creationId xmlns:p14="http://schemas.microsoft.com/office/powerpoint/2010/main" val="190238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sz="4800" b="1" dirty="0">
                <a:latin typeface="宋体" charset="-122"/>
              </a:rPr>
            </a:br>
            <a:r>
              <a:rPr lang="zh-CN" altLang="en-US" sz="4800" b="1" dirty="0">
                <a:latin typeface="宋体" charset="-122"/>
              </a:rPr>
              <a:t>折半查找</a:t>
            </a:r>
            <a:br>
              <a:rPr lang="en-US" altLang="zh-CN" sz="4800" b="1" dirty="0">
                <a:latin typeface="宋体" charset="-122"/>
              </a:rPr>
            </a:b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1417639"/>
            <a:ext cx="7272808" cy="4531641"/>
          </a:xfrm>
        </p:spPr>
      </p:pic>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38</a:t>
            </a:fld>
            <a:endParaRPr lang="en-US" altLang="zh-CN"/>
          </a:p>
        </p:txBody>
      </p:sp>
    </p:spTree>
    <p:extLst>
      <p:ext uri="{BB962C8B-B14F-4D97-AF65-F5344CB8AC3E}">
        <p14:creationId xmlns:p14="http://schemas.microsoft.com/office/powerpoint/2010/main" val="2962587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b="1" dirty="0">
                <a:latin typeface="宋体" charset="-122"/>
              </a:rPr>
              <a:t>折半查找程序</a:t>
            </a:r>
            <a:endParaRPr lang="zh-CN" altLang="en-US" dirty="0"/>
          </a:p>
        </p:txBody>
      </p:sp>
      <p:sp>
        <p:nvSpPr>
          <p:cNvPr id="3" name="内容占位符 2"/>
          <p:cNvSpPr>
            <a:spLocks noGrp="1"/>
          </p:cNvSpPr>
          <p:nvPr>
            <p:ph idx="1"/>
          </p:nvPr>
        </p:nvSpPr>
        <p:spPr/>
        <p:txBody>
          <a:bodyPr>
            <a:normAutofit fontScale="62500" lnSpcReduction="20000"/>
          </a:bodyPr>
          <a:lstStyle/>
          <a:p>
            <a:r>
              <a:rPr lang="en-US" altLang="zh-CN" dirty="0"/>
              <a:t>a=[5,16,39,45,51,98,100,202,226,321,368,444,501]</a:t>
            </a:r>
          </a:p>
          <a:p>
            <a:r>
              <a:rPr lang="en-US" altLang="zh-CN" dirty="0"/>
              <a:t>x = </a:t>
            </a:r>
            <a:r>
              <a:rPr lang="en-US" altLang="zh-CN" dirty="0" err="1"/>
              <a:t>int</a:t>
            </a:r>
            <a:r>
              <a:rPr lang="en-US" altLang="zh-CN" dirty="0"/>
              <a:t>(input())</a:t>
            </a:r>
          </a:p>
          <a:p>
            <a:r>
              <a:rPr lang="en-US" altLang="zh-CN" dirty="0"/>
              <a:t>found = -1</a:t>
            </a:r>
          </a:p>
          <a:p>
            <a:r>
              <a:rPr lang="en-US" altLang="zh-CN" dirty="0"/>
              <a:t>left = 0                      #</a:t>
            </a:r>
            <a:r>
              <a:rPr lang="zh-CN" altLang="en-US" dirty="0"/>
              <a:t>第一个元素下标</a:t>
            </a:r>
          </a:p>
          <a:p>
            <a:r>
              <a:rPr lang="en-US" altLang="zh-CN" dirty="0"/>
              <a:t>right = </a:t>
            </a:r>
            <a:r>
              <a:rPr lang="en-US" altLang="zh-CN" dirty="0" err="1"/>
              <a:t>len</a:t>
            </a:r>
            <a:r>
              <a:rPr lang="en-US" altLang="zh-CN" dirty="0"/>
              <a:t>(a)-1              #</a:t>
            </a:r>
            <a:r>
              <a:rPr lang="zh-CN" altLang="en-US" dirty="0"/>
              <a:t>最后一个元素下标</a:t>
            </a:r>
          </a:p>
          <a:p>
            <a:r>
              <a:rPr lang="en-US" altLang="zh-CN" dirty="0"/>
              <a:t>while left&lt;=right:</a:t>
            </a:r>
          </a:p>
          <a:p>
            <a:r>
              <a:rPr lang="en-US" altLang="zh-CN" dirty="0"/>
              <a:t>    mid = (left + right) // 2</a:t>
            </a:r>
          </a:p>
          <a:p>
            <a:r>
              <a:rPr lang="en-US" altLang="zh-CN" dirty="0"/>
              <a:t>    if a[mid] &gt; x:</a:t>
            </a:r>
          </a:p>
          <a:p>
            <a:r>
              <a:rPr lang="en-US" altLang="zh-CN" dirty="0"/>
              <a:t>        right = mid - 1</a:t>
            </a:r>
          </a:p>
          <a:p>
            <a:r>
              <a:rPr lang="en-US" altLang="zh-CN" dirty="0"/>
              <a:t>    </a:t>
            </a:r>
            <a:r>
              <a:rPr lang="en-US" altLang="zh-CN" dirty="0" err="1"/>
              <a:t>elif</a:t>
            </a:r>
            <a:r>
              <a:rPr lang="en-US" altLang="zh-CN" dirty="0"/>
              <a:t> a[mid] &lt; x:</a:t>
            </a:r>
          </a:p>
          <a:p>
            <a:r>
              <a:rPr lang="en-US" altLang="zh-CN" dirty="0"/>
              <a:t>        left = mid + 1</a:t>
            </a:r>
          </a:p>
          <a:p>
            <a:r>
              <a:rPr lang="en-US" altLang="zh-CN" dirty="0"/>
              <a:t>    else:                     # a[mid]==x</a:t>
            </a:r>
          </a:p>
          <a:p>
            <a:r>
              <a:rPr lang="en-US" altLang="zh-CN" dirty="0"/>
              <a:t>        found = mid</a:t>
            </a:r>
          </a:p>
          <a:p>
            <a:r>
              <a:rPr lang="en-US" altLang="zh-CN" dirty="0"/>
              <a:t>        break</a:t>
            </a:r>
          </a:p>
          <a:p>
            <a:r>
              <a:rPr lang="en-US" altLang="zh-CN" dirty="0"/>
              <a:t>print(found)</a:t>
            </a: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39</a:t>
            </a:fld>
            <a:endParaRPr lang="en-US" altLang="zh-CN"/>
          </a:p>
        </p:txBody>
      </p:sp>
    </p:spTree>
    <p:extLst>
      <p:ext uri="{BB962C8B-B14F-4D97-AF65-F5344CB8AC3E}">
        <p14:creationId xmlns:p14="http://schemas.microsoft.com/office/powerpoint/2010/main" val="351892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585" y="1556792"/>
            <a:ext cx="7325815" cy="4464496"/>
          </a:xfrm>
        </p:spPr>
      </p:pic>
      <p:sp>
        <p:nvSpPr>
          <p:cNvPr id="2" name="标题 1"/>
          <p:cNvSpPr>
            <a:spLocks noGrp="1"/>
          </p:cNvSpPr>
          <p:nvPr>
            <p:ph type="title"/>
          </p:nvPr>
        </p:nvSpPr>
        <p:spPr/>
        <p:txBody>
          <a:bodyPr/>
          <a:lstStyle/>
          <a:p>
            <a:r>
              <a:rPr lang="zh-CN" altLang="en-US" sz="4800" dirty="0"/>
              <a:t>问题求解过程</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a:t>
            </a:fld>
            <a:endParaRPr lang="en-US" altLang="zh-CN"/>
          </a:p>
        </p:txBody>
      </p:sp>
    </p:spTree>
    <p:extLst>
      <p:ext uri="{BB962C8B-B14F-4D97-AF65-F5344CB8AC3E}">
        <p14:creationId xmlns:p14="http://schemas.microsoft.com/office/powerpoint/2010/main" val="1540971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zh-CN" altLang="en-US" sz="4800" dirty="0"/>
              <a:t>算法的方法学（</a:t>
            </a:r>
            <a:r>
              <a:rPr lang="en-US" altLang="zh-CN" sz="4800" dirty="0"/>
              <a:t>A</a:t>
            </a:r>
            <a:r>
              <a:rPr lang="zh-CN" altLang="en-US" sz="4800" dirty="0"/>
              <a:t>类）</a:t>
            </a:r>
            <a:endParaRPr lang="zh-CN" altLang="en-US" dirty="0"/>
          </a:p>
        </p:txBody>
      </p:sp>
      <p:sp>
        <p:nvSpPr>
          <p:cNvPr id="3" name="内容占位符 2"/>
          <p:cNvSpPr>
            <a:spLocks noGrp="1"/>
          </p:cNvSpPr>
          <p:nvPr>
            <p:ph idx="1"/>
          </p:nvPr>
        </p:nvSpPr>
        <p:spPr/>
        <p:txBody>
          <a:bodyPr/>
          <a:lstStyle/>
          <a:p>
            <a:r>
              <a:rPr lang="zh-CN" altLang="en-US" sz="3200" b="1" dirty="0"/>
              <a:t>贪心法 </a:t>
            </a:r>
            <a:endParaRPr lang="en-US" altLang="zh-CN" sz="3200" b="1" dirty="0"/>
          </a:p>
          <a:p>
            <a:r>
              <a:rPr lang="zh-CN" altLang="en-US" sz="3200" b="1" dirty="0"/>
              <a:t>分治法 </a:t>
            </a:r>
            <a:endParaRPr lang="en-US" altLang="zh-CN" sz="3200" b="1" dirty="0"/>
          </a:p>
          <a:p>
            <a:r>
              <a:rPr lang="zh-CN" altLang="en-US" sz="3200" b="1" dirty="0"/>
              <a:t>动态规划 </a:t>
            </a:r>
            <a:endParaRPr lang="en-US" altLang="zh-CN" sz="3200" b="1" dirty="0"/>
          </a:p>
          <a:p>
            <a:r>
              <a:rPr lang="zh-CN" altLang="en-US" sz="3200" b="1" dirty="0"/>
              <a:t>回溯法 </a:t>
            </a:r>
            <a:endParaRPr lang="zh-CN" altLang="en-US" sz="3200" b="1" dirty="0">
              <a:latin typeface="宋体" charset="-122"/>
            </a:endParaRP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40</a:t>
            </a:fld>
            <a:endParaRPr lang="en-US" altLang="zh-CN"/>
          </a:p>
        </p:txBody>
      </p:sp>
    </p:spTree>
    <p:extLst>
      <p:ext uri="{BB962C8B-B14F-4D97-AF65-F5344CB8AC3E}">
        <p14:creationId xmlns:p14="http://schemas.microsoft.com/office/powerpoint/2010/main" val="59618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404665"/>
            <a:ext cx="7467600" cy="899635"/>
          </a:xfrm>
        </p:spPr>
        <p:txBody>
          <a:bodyPr>
            <a:normAutofit fontScale="90000"/>
          </a:bodyPr>
          <a:lstStyle/>
          <a:p>
            <a:br>
              <a:rPr lang="en-US" altLang="zh-CN" sz="4800" b="1" dirty="0"/>
            </a:br>
            <a:r>
              <a:rPr lang="zh-CN" altLang="en-US" sz="4800" b="1" dirty="0"/>
              <a:t>贪心法 （</a:t>
            </a:r>
            <a:r>
              <a:rPr lang="en-US" altLang="zh-CN" sz="4800" b="1" dirty="0"/>
              <a:t>Greedy Algorithm）</a:t>
            </a:r>
            <a:br>
              <a:rPr lang="en-US" altLang="zh-CN" sz="4800" b="1" dirty="0"/>
            </a:br>
            <a:endParaRPr lang="zh-CN" altLang="en-US" dirty="0"/>
          </a:p>
        </p:txBody>
      </p:sp>
      <p:sp>
        <p:nvSpPr>
          <p:cNvPr id="3" name="内容占位符 2"/>
          <p:cNvSpPr>
            <a:spLocks noGrp="1"/>
          </p:cNvSpPr>
          <p:nvPr>
            <p:ph idx="1"/>
          </p:nvPr>
        </p:nvSpPr>
        <p:spPr/>
        <p:txBody>
          <a:bodyPr>
            <a:normAutofit/>
          </a:bodyPr>
          <a:lstStyle/>
          <a:p>
            <a:pPr marL="720725" lvl="1" indent="-279400"/>
            <a:r>
              <a:rPr lang="zh-CN" altLang="en-US" sz="2400" b="1" dirty="0"/>
              <a:t>贪心算法的基本思想是从小的方案推广到大的解决方法。它分阶段工作，在每一个阶段选择最好的方案，而不考虑其后的结果如何。</a:t>
            </a:r>
            <a:endParaRPr lang="en-US" altLang="zh-CN" sz="2400" b="1" dirty="0"/>
          </a:p>
          <a:p>
            <a:pPr lvl="1"/>
            <a:r>
              <a:rPr lang="zh-CN" altLang="en-US" sz="2400" b="1" dirty="0"/>
              <a:t>贪心法主要用于求解最优问题，但它已经发展成为一种通用的算法设计技术：核心是：</a:t>
            </a:r>
          </a:p>
          <a:p>
            <a:pPr lvl="2"/>
            <a:r>
              <a:rPr lang="zh-CN" altLang="en-US" sz="2000" b="1" dirty="0"/>
              <a:t>可行性</a:t>
            </a:r>
            <a:r>
              <a:rPr lang="en-US" altLang="zh-CN" sz="2000" b="1" dirty="0"/>
              <a:t>——</a:t>
            </a:r>
            <a:r>
              <a:rPr lang="zh-CN" altLang="en-US" sz="2000" b="1" dirty="0"/>
              <a:t>每一步选择必须满足问题的约束；</a:t>
            </a:r>
          </a:p>
          <a:p>
            <a:pPr lvl="2"/>
            <a:r>
              <a:rPr lang="zh-CN" altLang="en-US" sz="2000" b="1" dirty="0"/>
              <a:t>局部最优</a:t>
            </a:r>
            <a:r>
              <a:rPr lang="en-US" altLang="zh-CN" sz="2000" b="1" dirty="0"/>
              <a:t>——</a:t>
            </a:r>
            <a:r>
              <a:rPr lang="zh-CN" altLang="en-US" sz="2000" b="1" dirty="0"/>
              <a:t>它是当前可选择的方案中最优的；</a:t>
            </a:r>
          </a:p>
          <a:p>
            <a:pPr lvl="2"/>
            <a:r>
              <a:rPr lang="zh-CN" altLang="en-US" sz="2000" b="1" dirty="0"/>
              <a:t>不可取消性</a:t>
            </a:r>
            <a:r>
              <a:rPr lang="en-US" altLang="zh-CN" sz="2000" b="1" dirty="0"/>
              <a:t>——</a:t>
            </a:r>
            <a:r>
              <a:rPr lang="zh-CN" altLang="en-US" sz="2000" b="1" dirty="0"/>
              <a:t>选择一旦做出，在算法的其后步骤中不能被取消。</a:t>
            </a:r>
            <a:endParaRPr lang="en-US" altLang="zh-CN" sz="2000" b="1" dirty="0"/>
          </a:p>
          <a:p>
            <a:pPr lvl="1"/>
            <a:r>
              <a:rPr lang="zh-CN" altLang="en-US" sz="2400" b="1" dirty="0"/>
              <a:t>贪心法不能确定得到的最后解是最优的，也不能用于求解最大或最小问题。在算法的效率上，贪心法快速，程序实现需要的内存开销也较小。但遗憾的是，它们往往是不正确的。然而一旦被证明是正确的，其执行效率和速度有很大的优势。</a:t>
            </a: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41</a:t>
            </a:fld>
            <a:endParaRPr lang="en-US" altLang="zh-CN"/>
          </a:p>
        </p:txBody>
      </p:sp>
    </p:spTree>
    <p:extLst>
      <p:ext uri="{BB962C8B-B14F-4D97-AF65-F5344CB8AC3E}">
        <p14:creationId xmlns:p14="http://schemas.microsoft.com/office/powerpoint/2010/main" val="4180751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找零钱问题</a:t>
            </a:r>
          </a:p>
        </p:txBody>
      </p:sp>
      <p:sp>
        <p:nvSpPr>
          <p:cNvPr id="3" name="内容占位符 2"/>
          <p:cNvSpPr>
            <a:spLocks noGrp="1"/>
          </p:cNvSpPr>
          <p:nvPr>
            <p:ph idx="1"/>
          </p:nvPr>
        </p:nvSpPr>
        <p:spPr/>
        <p:txBody>
          <a:bodyPr/>
          <a:lstStyle/>
          <a:p>
            <a:r>
              <a:rPr lang="zh-CN" altLang="en-US" dirty="0"/>
              <a:t>假设只有 </a:t>
            </a:r>
            <a:r>
              <a:rPr lang="en-US" altLang="zh-CN" dirty="0"/>
              <a:t>1 </a:t>
            </a:r>
            <a:r>
              <a:rPr lang="zh-CN" altLang="en-US" dirty="0"/>
              <a:t>分、 </a:t>
            </a:r>
            <a:r>
              <a:rPr lang="en-US" altLang="zh-CN" dirty="0"/>
              <a:t>2 </a:t>
            </a:r>
            <a:r>
              <a:rPr lang="zh-CN" altLang="en-US" dirty="0"/>
              <a:t>分、五分、 </a:t>
            </a:r>
            <a:r>
              <a:rPr lang="en-US" altLang="zh-CN" dirty="0"/>
              <a:t>1 </a:t>
            </a:r>
            <a:r>
              <a:rPr lang="zh-CN" altLang="en-US" dirty="0"/>
              <a:t>角、二角、 五角、 </a:t>
            </a:r>
            <a:r>
              <a:rPr lang="en-US" altLang="zh-CN" dirty="0"/>
              <a:t>1</a:t>
            </a:r>
            <a:r>
              <a:rPr lang="zh-CN" altLang="en-US" dirty="0"/>
              <a:t>元的硬币。在超市结账 时，如果 需要找零钱， 收银员希望将最少的硬币数找给顾客。那么，给定 需要找的零钱数目，如何求得最少的硬币数呢？</a:t>
            </a:r>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42</a:t>
            </a:fld>
            <a:endParaRPr lang="en-US" altLang="zh-CN"/>
          </a:p>
        </p:txBody>
      </p:sp>
    </p:spTree>
    <p:extLst>
      <p:ext uri="{BB962C8B-B14F-4D97-AF65-F5344CB8AC3E}">
        <p14:creationId xmlns:p14="http://schemas.microsoft.com/office/powerpoint/2010/main" val="2045576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75249" y="1757774"/>
            <a:ext cx="8468751" cy="4081117"/>
          </a:xfrm>
          <a:prstGeom prst="rect">
            <a:avLst/>
          </a:prstGeom>
        </p:spPr>
        <p:txBody>
          <a:bodyPr wrap="square">
            <a:spAutoFit/>
          </a:bodyPr>
          <a:lstStyle/>
          <a:p>
            <a:pPr marL="342900" lvl="1" indent="-342900">
              <a:spcBef>
                <a:spcPct val="20000"/>
              </a:spcBef>
              <a:buClr>
                <a:srgbClr val="2F2F2F"/>
              </a:buClr>
              <a:buSzPct val="50000"/>
              <a:buFont typeface="Wingdings 2"/>
              <a:buChar char="ß"/>
              <a:defRPr/>
            </a:pPr>
            <a:r>
              <a:rPr lang="zh-CN" altLang="zh-CN" sz="2400" dirty="0">
                <a:latin typeface="Verdana" pitchFamily="34" charset="0"/>
                <a:ea typeface="楷体" pitchFamily="49" charset="-122"/>
              </a:rPr>
              <a:t>霍夫曼编码（</a:t>
            </a:r>
            <a:r>
              <a:rPr lang="en-US" altLang="zh-CN" sz="2400" dirty="0">
                <a:latin typeface="Verdana" pitchFamily="34" charset="0"/>
                <a:ea typeface="楷体" pitchFamily="49" charset="-122"/>
              </a:rPr>
              <a:t>David Huffman</a:t>
            </a:r>
            <a:r>
              <a:rPr lang="zh-CN" altLang="zh-CN" sz="2400" dirty="0">
                <a:latin typeface="Verdana" pitchFamily="34" charset="0"/>
                <a:ea typeface="楷体" pitchFamily="49" charset="-122"/>
              </a:rPr>
              <a:t>）</a:t>
            </a:r>
            <a:r>
              <a:rPr lang="zh-CN" altLang="en-US" sz="2400" dirty="0">
                <a:latin typeface="Verdana" pitchFamily="34" charset="0"/>
                <a:ea typeface="楷体" pitchFamily="49" charset="-122"/>
              </a:rPr>
              <a:t>，属于无损压缩</a:t>
            </a:r>
            <a:endParaRPr lang="en-US" altLang="zh-CN" sz="2400" dirty="0">
              <a:latin typeface="Verdana" pitchFamily="34" charset="0"/>
              <a:ea typeface="楷体" pitchFamily="49" charset="-122"/>
            </a:endParaRPr>
          </a:p>
          <a:p>
            <a:pPr marL="342900" indent="-342900">
              <a:spcBef>
                <a:spcPct val="20000"/>
              </a:spcBef>
              <a:buClr>
                <a:srgbClr val="2F2F2F"/>
              </a:buClr>
              <a:buSzPct val="50000"/>
              <a:buFont typeface="Wingdings 2"/>
              <a:buChar char="ß"/>
              <a:defRPr/>
            </a:pPr>
            <a:r>
              <a:rPr lang="zh-CN" altLang="zh-CN" sz="2400" dirty="0">
                <a:latin typeface="Verdana" pitchFamily="34" charset="0"/>
                <a:ea typeface="楷体" pitchFamily="49" charset="-122"/>
              </a:rPr>
              <a:t>霍夫曼编码的原理是：首先对要压缩的所有数据进行扫描，计算数据中不同码字出现的频率（次数）。再根据不同码字出现的概率，确定最高频率的码字使用最短的霍夫曼码，以此类推，最少出现的码字使用最长的霍夫曼码字。</a:t>
            </a:r>
          </a:p>
          <a:p>
            <a:pPr marL="742950" lvl="1" indent="-285750">
              <a:spcBef>
                <a:spcPct val="20000"/>
              </a:spcBef>
              <a:buClr>
                <a:srgbClr val="2F2F2F"/>
              </a:buClr>
              <a:buSzPct val="50000"/>
              <a:buFont typeface="Wingdings 2"/>
              <a:buChar char="Þ"/>
              <a:defRPr/>
            </a:pPr>
            <a:r>
              <a:rPr lang="zh-CN" altLang="en-US" sz="2400" dirty="0">
                <a:latin typeface="Verdana" pitchFamily="34" charset="0"/>
                <a:ea typeface="楷体" pitchFamily="49" charset="-122"/>
              </a:rPr>
              <a:t>用不同长度的码字表示不同的字符，经常</a:t>
            </a:r>
            <a:r>
              <a:rPr lang="zh-CN" altLang="zh-CN" sz="2400" dirty="0">
                <a:latin typeface="Verdana" pitchFamily="34" charset="0"/>
                <a:ea typeface="楷体" pitchFamily="49" charset="-122"/>
              </a:rPr>
              <a:t>出现的码较短，很少出现的码字较长</a:t>
            </a:r>
            <a:endParaRPr lang="en-US" altLang="zh-CN" sz="2400" dirty="0">
              <a:latin typeface="Verdana" pitchFamily="34" charset="0"/>
              <a:ea typeface="楷体" pitchFamily="49" charset="-122"/>
            </a:endParaRPr>
          </a:p>
          <a:p>
            <a:pPr marL="742950" lvl="1" indent="-285750">
              <a:spcBef>
                <a:spcPct val="20000"/>
              </a:spcBef>
              <a:buClr>
                <a:srgbClr val="2F2F2F"/>
              </a:buClr>
              <a:buSzPct val="50000"/>
              <a:buFont typeface="Wingdings 2"/>
              <a:buChar char="Þ"/>
              <a:defRPr/>
            </a:pPr>
            <a:r>
              <a:rPr lang="zh-CN" altLang="zh-CN" sz="2400" dirty="0">
                <a:latin typeface="Verdana" pitchFamily="34" charset="0"/>
                <a:ea typeface="楷体" pitchFamily="49" charset="-122"/>
              </a:rPr>
              <a:t>数据的总长度变小</a:t>
            </a:r>
            <a:r>
              <a:rPr lang="zh-CN" altLang="en-US" sz="2400" dirty="0">
                <a:latin typeface="Verdana" pitchFamily="34" charset="0"/>
                <a:ea typeface="楷体" pitchFamily="49" charset="-122"/>
              </a:rPr>
              <a:t>，存储空间小，传输快</a:t>
            </a:r>
            <a:endParaRPr lang="en-US" altLang="zh-CN" sz="2400" dirty="0">
              <a:latin typeface="Verdana" pitchFamily="34" charset="0"/>
              <a:ea typeface="楷体" pitchFamily="49" charset="-122"/>
            </a:endParaRPr>
          </a:p>
          <a:p>
            <a:pPr marL="342900" indent="-342900">
              <a:spcBef>
                <a:spcPct val="20000"/>
              </a:spcBef>
              <a:buClr>
                <a:srgbClr val="2F2F2F"/>
              </a:buClr>
              <a:buSzPct val="50000"/>
              <a:buFont typeface="Wingdings 2"/>
              <a:buChar char="ß"/>
              <a:defRPr/>
            </a:pPr>
            <a:r>
              <a:rPr lang="zh-CN" altLang="en-US" sz="2400" dirty="0">
                <a:latin typeface="Verdana" pitchFamily="34" charset="0"/>
                <a:ea typeface="楷体" pitchFamily="49" charset="-122"/>
              </a:rPr>
              <a:t>是一种</a:t>
            </a:r>
            <a:r>
              <a:rPr lang="zh-CN" altLang="zh-CN" sz="2400" dirty="0">
                <a:latin typeface="Verdana" pitchFamily="34" charset="0"/>
                <a:ea typeface="楷体" pitchFamily="49" charset="-122"/>
              </a:rPr>
              <a:t>频率相关编码</a:t>
            </a:r>
            <a:r>
              <a:rPr lang="zh-CN" altLang="en-US" sz="2400" dirty="0">
                <a:latin typeface="Verdana" pitchFamily="34" charset="0"/>
                <a:ea typeface="楷体" pitchFamily="49" charset="-122"/>
              </a:rPr>
              <a:t>（</a:t>
            </a:r>
            <a:r>
              <a:rPr lang="en-US" altLang="zh-CN" sz="2400" dirty="0">
                <a:latin typeface="Verdana" pitchFamily="34" charset="0"/>
                <a:ea typeface="楷体" pitchFamily="49" charset="-122"/>
              </a:rPr>
              <a:t>Frequency-dependent encoding</a:t>
            </a:r>
            <a:r>
              <a:rPr lang="zh-CN" altLang="en-US" sz="2400" dirty="0">
                <a:latin typeface="Verdana" pitchFamily="34" charset="0"/>
                <a:ea typeface="楷体" pitchFamily="49" charset="-122"/>
              </a:rPr>
              <a:t>）数据压缩</a:t>
            </a:r>
          </a:p>
        </p:txBody>
      </p:sp>
      <p:sp>
        <p:nvSpPr>
          <p:cNvPr id="4" name="矩形 3"/>
          <p:cNvSpPr/>
          <p:nvPr/>
        </p:nvSpPr>
        <p:spPr>
          <a:xfrm>
            <a:off x="1230846" y="301080"/>
            <a:ext cx="3647152" cy="923330"/>
          </a:xfrm>
          <a:prstGeom prst="rect">
            <a:avLst/>
          </a:prstGeom>
        </p:spPr>
        <p:txBody>
          <a:bodyPr wrap="none">
            <a:spAutoFit/>
          </a:bodyPr>
          <a:lstStyle/>
          <a:p>
            <a:pPr>
              <a:defRPr/>
            </a:pPr>
            <a:r>
              <a:rPr lang="zh-CN" altLang="en-US" sz="5400" dirty="0">
                <a:latin typeface="Verdana" pitchFamily="34" charset="0"/>
                <a:ea typeface="楷体" pitchFamily="49" charset="-122"/>
              </a:rPr>
              <a:t>霍夫曼编码</a:t>
            </a:r>
          </a:p>
        </p:txBody>
      </p:sp>
      <p:pic>
        <p:nvPicPr>
          <p:cNvPr id="5" name="Picture 2"/>
          <p:cNvPicPr>
            <a:picLocks noChangeAspect="1" noChangeArrowheads="1"/>
          </p:cNvPicPr>
          <p:nvPr/>
        </p:nvPicPr>
        <p:blipFill>
          <a:blip r:embed="rId2" cstate="print"/>
          <a:srcRect/>
          <a:stretch>
            <a:fillRect/>
          </a:stretch>
        </p:blipFill>
        <p:spPr bwMode="auto">
          <a:xfrm>
            <a:off x="8882721" y="329024"/>
            <a:ext cx="2047875" cy="2857500"/>
          </a:xfrm>
          <a:prstGeom prst="rect">
            <a:avLst/>
          </a:prstGeom>
          <a:ln>
            <a:noFill/>
          </a:ln>
          <a:effectLst>
            <a:softEdge rad="112500"/>
          </a:effectLst>
        </p:spPr>
      </p:pic>
    </p:spTree>
    <p:extLst>
      <p:ext uri="{BB962C8B-B14F-4D97-AF65-F5344CB8AC3E}">
        <p14:creationId xmlns:p14="http://schemas.microsoft.com/office/powerpoint/2010/main" val="30342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3622" y="1460594"/>
            <a:ext cx="8468751" cy="2751522"/>
          </a:xfrm>
          <a:prstGeom prst="rect">
            <a:avLst/>
          </a:prstGeom>
        </p:spPr>
        <p:txBody>
          <a:bodyPr wrap="square">
            <a:spAutoFit/>
          </a:bodyPr>
          <a:lstStyle/>
          <a:p>
            <a:pPr marL="342900" indent="-342900">
              <a:spcBef>
                <a:spcPct val="20000"/>
              </a:spcBef>
              <a:buClr>
                <a:srgbClr val="2F2F2F"/>
              </a:buClr>
              <a:buSzPct val="50000"/>
              <a:buFont typeface="Wingdings 2"/>
              <a:buChar char="ß"/>
              <a:defRPr/>
            </a:pPr>
            <a:r>
              <a:rPr lang="zh-CN" altLang="zh-CN" sz="2400" dirty="0">
                <a:latin typeface="Verdana" pitchFamily="34" charset="0"/>
                <a:ea typeface="楷体" pitchFamily="49" charset="-122"/>
              </a:rPr>
              <a:t>我们通过一个简单例子具体解释霍夫曼编码：设一个数据集中有</a:t>
            </a:r>
            <a:r>
              <a:rPr lang="en-US" altLang="zh-CN" sz="2400" dirty="0">
                <a:latin typeface="Verdana" pitchFamily="34" charset="0"/>
                <a:ea typeface="楷体" pitchFamily="49" charset="-122"/>
              </a:rPr>
              <a:t>5</a:t>
            </a:r>
            <a:r>
              <a:rPr lang="zh-CN" altLang="zh-CN" sz="2400" dirty="0">
                <a:latin typeface="Verdana" pitchFamily="34" charset="0"/>
                <a:ea typeface="楷体" pitchFamily="49" charset="-122"/>
              </a:rPr>
              <a:t>种字符，分别以</a:t>
            </a:r>
            <a:r>
              <a:rPr lang="en-US" altLang="zh-CN" sz="2400" dirty="0">
                <a:latin typeface="Verdana" pitchFamily="34" charset="0"/>
                <a:ea typeface="楷体" pitchFamily="49" charset="-122"/>
              </a:rPr>
              <a:t>A</a:t>
            </a:r>
            <a:r>
              <a:rPr lang="zh-CN" altLang="zh-CN" sz="2400" dirty="0">
                <a:latin typeface="Verdana" pitchFamily="34" charset="0"/>
                <a:ea typeface="楷体" pitchFamily="49" charset="-122"/>
              </a:rPr>
              <a:t>～</a:t>
            </a:r>
            <a:r>
              <a:rPr lang="en-US" altLang="zh-CN" sz="2400" dirty="0">
                <a:latin typeface="Verdana" pitchFamily="34" charset="0"/>
                <a:ea typeface="楷体" pitchFamily="49" charset="-122"/>
              </a:rPr>
              <a:t>E</a:t>
            </a:r>
            <a:r>
              <a:rPr lang="zh-CN" altLang="zh-CN" sz="2400" dirty="0">
                <a:latin typeface="Verdana" pitchFamily="34" charset="0"/>
                <a:ea typeface="楷体" pitchFamily="49" charset="-122"/>
              </a:rPr>
              <a:t>表示，其中</a:t>
            </a:r>
            <a:r>
              <a:rPr lang="en-US" altLang="zh-CN" sz="2400" dirty="0">
                <a:latin typeface="Verdana" pitchFamily="34" charset="0"/>
                <a:ea typeface="楷体" pitchFamily="49" charset="-122"/>
              </a:rPr>
              <a:t>A</a:t>
            </a:r>
            <a:r>
              <a:rPr lang="zh-CN" altLang="zh-CN" sz="2400" dirty="0">
                <a:latin typeface="Verdana" pitchFamily="34" charset="0"/>
                <a:ea typeface="楷体" pitchFamily="49" charset="-122"/>
              </a:rPr>
              <a:t>出现的次数最多，其霍夫曼码最短，依次排列，</a:t>
            </a:r>
            <a:r>
              <a:rPr lang="en-US" altLang="zh-CN" sz="2400" dirty="0">
                <a:latin typeface="Verdana" pitchFamily="34" charset="0"/>
                <a:ea typeface="楷体" pitchFamily="49" charset="-122"/>
              </a:rPr>
              <a:t>E</a:t>
            </a:r>
            <a:r>
              <a:rPr lang="zh-CN" altLang="zh-CN" sz="2400" dirty="0">
                <a:latin typeface="Verdana" pitchFamily="34" charset="0"/>
                <a:ea typeface="楷体" pitchFamily="49" charset="-122"/>
              </a:rPr>
              <a:t>出现的次数最少，</a:t>
            </a:r>
            <a:r>
              <a:rPr lang="en-US" altLang="zh-CN" sz="2400" dirty="0">
                <a:latin typeface="Verdana" pitchFamily="34" charset="0"/>
                <a:ea typeface="楷体" pitchFamily="49" charset="-122"/>
              </a:rPr>
              <a:t>E</a:t>
            </a:r>
            <a:r>
              <a:rPr lang="zh-CN" altLang="zh-CN" sz="2400" dirty="0">
                <a:latin typeface="Verdana" pitchFamily="34" charset="0"/>
                <a:ea typeface="楷体" pitchFamily="49" charset="-122"/>
              </a:rPr>
              <a:t>的霍夫曼码最长。按照字符出现次数分配的码字如表所示。如果采用等长码，每个字符需要</a:t>
            </a:r>
            <a:r>
              <a:rPr lang="en-US" altLang="zh-CN" sz="2400" dirty="0">
                <a:latin typeface="Verdana" pitchFamily="34" charset="0"/>
                <a:ea typeface="楷体" pitchFamily="49" charset="-122"/>
              </a:rPr>
              <a:t>3</a:t>
            </a:r>
            <a:r>
              <a:rPr lang="zh-CN" altLang="zh-CN" sz="2400" dirty="0">
                <a:latin typeface="Verdana" pitchFamily="34" charset="0"/>
                <a:ea typeface="楷体" pitchFamily="49" charset="-122"/>
              </a:rPr>
              <a:t>位，所需总码位</a:t>
            </a:r>
            <a:r>
              <a:rPr lang="en-US" altLang="zh-CN" sz="2400" dirty="0">
                <a:latin typeface="Verdana" pitchFamily="34" charset="0"/>
                <a:ea typeface="楷体" pitchFamily="49" charset="-122"/>
              </a:rPr>
              <a:t>171</a:t>
            </a:r>
            <a:r>
              <a:rPr lang="zh-CN" altLang="zh-CN" sz="2400" dirty="0">
                <a:latin typeface="Verdana" pitchFamily="34" charset="0"/>
                <a:ea typeface="楷体" pitchFamily="49" charset="-122"/>
              </a:rPr>
              <a:t>；霍夫曼编码需要的总码位为</a:t>
            </a:r>
            <a:r>
              <a:rPr lang="en-US" altLang="zh-CN" sz="2400" dirty="0">
                <a:latin typeface="Verdana" pitchFamily="34" charset="0"/>
                <a:ea typeface="楷体" pitchFamily="49" charset="-122"/>
              </a:rPr>
              <a:t>120</a:t>
            </a:r>
            <a:r>
              <a:rPr lang="zh-CN" altLang="zh-CN" sz="2400" dirty="0">
                <a:latin typeface="Verdana" pitchFamily="34" charset="0"/>
                <a:ea typeface="楷体" pitchFamily="49" charset="-122"/>
              </a:rPr>
              <a:t>，与等长码相比，压缩比</a:t>
            </a:r>
            <a:r>
              <a:rPr lang="en-US" altLang="zh-CN" sz="2400" dirty="0">
                <a:latin typeface="Verdana" pitchFamily="34" charset="0"/>
                <a:ea typeface="楷体" pitchFamily="49" charset="-122"/>
              </a:rPr>
              <a:t>0.7</a:t>
            </a:r>
            <a:r>
              <a:rPr lang="zh-CN" altLang="zh-CN" sz="2400" dirty="0">
                <a:latin typeface="Verdana" pitchFamily="34" charset="0"/>
                <a:ea typeface="楷体" pitchFamily="49" charset="-122"/>
              </a:rPr>
              <a:t>。</a:t>
            </a:r>
          </a:p>
          <a:p>
            <a:pPr marL="342900" lvl="0" indent="-342900">
              <a:spcBef>
                <a:spcPct val="20000"/>
              </a:spcBef>
              <a:buClr>
                <a:srgbClr val="2F2F2F"/>
              </a:buClr>
              <a:buSzPct val="50000"/>
              <a:buFont typeface="Wingdings 2"/>
              <a:buChar char="ß"/>
              <a:defRPr/>
            </a:pPr>
            <a:r>
              <a:rPr lang="en-US" altLang="zh-CN" sz="2400" dirty="0">
                <a:latin typeface="Verdana" pitchFamily="34" charset="0"/>
                <a:ea typeface="楷体" pitchFamily="49" charset="-122"/>
              </a:rPr>
              <a:t>Example</a:t>
            </a:r>
            <a:r>
              <a:rPr lang="zh-CN" altLang="en-US" sz="2400" dirty="0">
                <a:latin typeface="Verdana" pitchFamily="34" charset="0"/>
                <a:ea typeface="楷体" pitchFamily="49" charset="-122"/>
              </a:rPr>
              <a:t>：</a:t>
            </a:r>
            <a:endParaRPr lang="en-US" altLang="zh-CN" sz="2400" dirty="0">
              <a:latin typeface="Verdana" pitchFamily="34" charset="0"/>
              <a:ea typeface="楷体" pitchFamily="49" charset="-122"/>
            </a:endParaRPr>
          </a:p>
        </p:txBody>
      </p:sp>
      <p:pic>
        <p:nvPicPr>
          <p:cNvPr id="3" name="Picture 6"/>
          <p:cNvPicPr>
            <a:picLocks noChangeAspect="1" noChangeArrowheads="1"/>
          </p:cNvPicPr>
          <p:nvPr/>
        </p:nvPicPr>
        <p:blipFill>
          <a:blip r:embed="rId2" cstate="print"/>
          <a:srcRect/>
          <a:stretch>
            <a:fillRect/>
          </a:stretch>
        </p:blipFill>
        <p:spPr bwMode="auto">
          <a:xfrm>
            <a:off x="4098313" y="3815174"/>
            <a:ext cx="6276975" cy="2914650"/>
          </a:xfrm>
          <a:prstGeom prst="rect">
            <a:avLst/>
          </a:prstGeom>
          <a:ln>
            <a:noFill/>
          </a:ln>
          <a:effectLst>
            <a:softEdge rad="112500"/>
          </a:effectLst>
        </p:spPr>
      </p:pic>
      <p:sp>
        <p:nvSpPr>
          <p:cNvPr id="4" name="矩形 3"/>
          <p:cNvSpPr/>
          <p:nvPr/>
        </p:nvSpPr>
        <p:spPr>
          <a:xfrm>
            <a:off x="1230846" y="301080"/>
            <a:ext cx="3647152" cy="923330"/>
          </a:xfrm>
          <a:prstGeom prst="rect">
            <a:avLst/>
          </a:prstGeom>
        </p:spPr>
        <p:txBody>
          <a:bodyPr wrap="none">
            <a:spAutoFit/>
          </a:bodyPr>
          <a:lstStyle/>
          <a:p>
            <a:pPr>
              <a:defRPr/>
            </a:pPr>
            <a:r>
              <a:rPr lang="zh-CN" altLang="en-US" sz="5400" dirty="0">
                <a:latin typeface="Verdana" pitchFamily="34" charset="0"/>
                <a:ea typeface="楷体" pitchFamily="49" charset="-122"/>
              </a:rPr>
              <a:t>霍夫曼编码</a:t>
            </a:r>
          </a:p>
        </p:txBody>
      </p:sp>
    </p:spTree>
    <p:extLst>
      <p:ext uri="{BB962C8B-B14F-4D97-AF65-F5344CB8AC3E}">
        <p14:creationId xmlns:p14="http://schemas.microsoft.com/office/powerpoint/2010/main" val="320944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3622" y="1460594"/>
            <a:ext cx="9403348" cy="4228850"/>
          </a:xfrm>
          <a:prstGeom prst="rect">
            <a:avLst/>
          </a:prstGeom>
        </p:spPr>
        <p:txBody>
          <a:bodyPr wrap="square">
            <a:spAutoFit/>
          </a:bodyPr>
          <a:lstStyle/>
          <a:p>
            <a:r>
              <a:rPr lang="zh-CN" altLang="zh-CN" sz="2400" dirty="0">
                <a:solidFill>
                  <a:schemeClr val="tx1">
                    <a:lumMod val="95000"/>
                  </a:schemeClr>
                </a:solidFill>
                <a:latin typeface="Verdana" pitchFamily="34" charset="0"/>
                <a:ea typeface="楷体" pitchFamily="49" charset="-122"/>
              </a:rPr>
              <a:t>霍夫曼压缩后的编码需要解码，它的一个重要特征是在解码时，对压缩码序列从左往右扫描，每当发现一个位串（二进制序列）对应表中霍夫曼码字，那么这个位串就一定表示对应该码字的字符，也就是说，霍夫曼码是没有重码的。霍夫曼编码是有序无损压缩。</a:t>
            </a:r>
          </a:p>
          <a:p>
            <a:r>
              <a:rPr lang="zh-CN" altLang="zh-CN" sz="2400" dirty="0">
                <a:solidFill>
                  <a:schemeClr val="tx1">
                    <a:lumMod val="95000"/>
                  </a:schemeClr>
                </a:solidFill>
                <a:latin typeface="Verdana" pitchFamily="34" charset="0"/>
                <a:ea typeface="楷体" pitchFamily="49" charset="-122"/>
              </a:rPr>
              <a:t>霍夫曼编码应用范围很广，在文本文档、音视频和图像编码中都有应用。还有一种也是常用于图像压缩编码的方法叫算术编码。霍夫曼是对字符（或等长字节）编码，为有序码，而算术编码是无序码。算术编码是根据整个数据中符号的概率和它的编码间隔，经过计算最终得到的结果区间是一个</a:t>
            </a:r>
            <a:r>
              <a:rPr lang="en-US" altLang="zh-CN" sz="2400" dirty="0">
                <a:solidFill>
                  <a:schemeClr val="tx1">
                    <a:lumMod val="95000"/>
                  </a:schemeClr>
                </a:solidFill>
                <a:latin typeface="Verdana" pitchFamily="34" charset="0"/>
                <a:ea typeface="楷体" pitchFamily="49" charset="-122"/>
              </a:rPr>
              <a:t>0</a:t>
            </a:r>
            <a:r>
              <a:rPr lang="zh-CN" altLang="zh-CN" sz="2400" dirty="0">
                <a:solidFill>
                  <a:schemeClr val="tx1">
                    <a:lumMod val="95000"/>
                  </a:schemeClr>
                </a:solidFill>
                <a:latin typeface="Verdana" pitchFamily="34" charset="0"/>
                <a:ea typeface="楷体" pitchFamily="49" charset="-122"/>
              </a:rPr>
              <a:t>到</a:t>
            </a:r>
            <a:r>
              <a:rPr lang="en-US" altLang="zh-CN" sz="2400" dirty="0">
                <a:solidFill>
                  <a:schemeClr val="tx1">
                    <a:lumMod val="95000"/>
                  </a:schemeClr>
                </a:solidFill>
                <a:latin typeface="Verdana" pitchFamily="34" charset="0"/>
                <a:ea typeface="楷体" pitchFamily="49" charset="-122"/>
              </a:rPr>
              <a:t>1</a:t>
            </a:r>
            <a:r>
              <a:rPr lang="zh-CN" altLang="zh-CN" sz="2400" dirty="0">
                <a:solidFill>
                  <a:schemeClr val="tx1">
                    <a:lumMod val="95000"/>
                  </a:schemeClr>
                </a:solidFill>
                <a:latin typeface="Verdana" pitchFamily="34" charset="0"/>
                <a:ea typeface="楷体" pitchFamily="49" charset="-122"/>
              </a:rPr>
              <a:t>之间的小数。解压时使用该小数与模型参数即可以解码重建得到该符号序列。</a:t>
            </a:r>
          </a:p>
          <a:p>
            <a:pPr marL="342900" indent="-342900">
              <a:spcBef>
                <a:spcPct val="20000"/>
              </a:spcBef>
              <a:buClr>
                <a:srgbClr val="2F2F2F"/>
              </a:buClr>
              <a:buSzPct val="50000"/>
              <a:buFont typeface="Wingdings 2"/>
              <a:buChar char="ß"/>
              <a:defRPr/>
            </a:pPr>
            <a:endParaRPr lang="zh-CN" altLang="zh-CN" sz="2400" dirty="0">
              <a:solidFill>
                <a:schemeClr val="bg1"/>
              </a:solidFill>
              <a:latin typeface="Verdana" pitchFamily="34" charset="0"/>
              <a:ea typeface="楷体" pitchFamily="49" charset="-122"/>
            </a:endParaRPr>
          </a:p>
        </p:txBody>
      </p:sp>
      <p:sp>
        <p:nvSpPr>
          <p:cNvPr id="4" name="矩形 3"/>
          <p:cNvSpPr/>
          <p:nvPr/>
        </p:nvSpPr>
        <p:spPr>
          <a:xfrm>
            <a:off x="1230846" y="301080"/>
            <a:ext cx="3647152" cy="923330"/>
          </a:xfrm>
          <a:prstGeom prst="rect">
            <a:avLst/>
          </a:prstGeom>
        </p:spPr>
        <p:txBody>
          <a:bodyPr wrap="none">
            <a:spAutoFit/>
          </a:bodyPr>
          <a:lstStyle/>
          <a:p>
            <a:pPr>
              <a:defRPr/>
            </a:pPr>
            <a:r>
              <a:rPr lang="zh-CN" altLang="en-US" sz="5400" dirty="0">
                <a:latin typeface="Verdana" pitchFamily="34" charset="0"/>
                <a:ea typeface="楷体" pitchFamily="49" charset="-122"/>
              </a:rPr>
              <a:t>霍夫曼编码</a:t>
            </a:r>
          </a:p>
        </p:txBody>
      </p:sp>
    </p:spTree>
    <p:extLst>
      <p:ext uri="{BB962C8B-B14F-4D97-AF65-F5344CB8AC3E}">
        <p14:creationId xmlns:p14="http://schemas.microsoft.com/office/powerpoint/2010/main" val="1586780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331E4-7510-4B3A-96EA-26DF6E054A68}"/>
              </a:ext>
            </a:extLst>
          </p:cNvPr>
          <p:cNvSpPr>
            <a:spLocks noGrp="1"/>
          </p:cNvSpPr>
          <p:nvPr>
            <p:ph type="title"/>
          </p:nvPr>
        </p:nvSpPr>
        <p:spPr/>
        <p:txBody>
          <a:bodyPr/>
          <a:lstStyle/>
          <a:p>
            <a:r>
              <a:rPr lang="zh-CN" altLang="en-US" dirty="0"/>
              <a:t>霍夫曼编码举例</a:t>
            </a:r>
          </a:p>
        </p:txBody>
      </p:sp>
      <p:pic>
        <p:nvPicPr>
          <p:cNvPr id="4" name="内容占位符 3">
            <a:extLst>
              <a:ext uri="{FF2B5EF4-FFF2-40B4-BE49-F238E27FC236}">
                <a16:creationId xmlns:a16="http://schemas.microsoft.com/office/drawing/2014/main" id="{72FD49C8-F8D2-497E-ABDD-976F48C5CE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19936" y="1196753"/>
            <a:ext cx="5688632" cy="5225312"/>
          </a:xfrm>
        </p:spPr>
      </p:pic>
      <p:sp>
        <p:nvSpPr>
          <p:cNvPr id="5" name="页脚占位符 4">
            <a:extLst>
              <a:ext uri="{FF2B5EF4-FFF2-40B4-BE49-F238E27FC236}">
                <a16:creationId xmlns:a16="http://schemas.microsoft.com/office/drawing/2014/main" id="{9A337E06-F6F5-487F-9478-2EB2C286F9F8}"/>
              </a:ext>
            </a:extLst>
          </p:cNvPr>
          <p:cNvSpPr>
            <a:spLocks noGrp="1"/>
          </p:cNvSpPr>
          <p:nvPr>
            <p:ph type="ftr" sz="quarter" idx="11"/>
          </p:nvPr>
        </p:nvSpPr>
        <p:spPr/>
        <p:txBody>
          <a:bodyPr/>
          <a:lstStyle/>
          <a:p>
            <a:r>
              <a:rPr lang="en-US" altLang="zh-CN"/>
              <a:t>Python</a:t>
            </a:r>
            <a:r>
              <a:rPr lang="zh-CN" altLang="en-US"/>
              <a:t>程序设计</a:t>
            </a:r>
            <a:endParaRPr lang="en-US" altLang="zh-CN" dirty="0"/>
          </a:p>
        </p:txBody>
      </p:sp>
      <p:sp>
        <p:nvSpPr>
          <p:cNvPr id="6" name="灯片编号占位符 5">
            <a:extLst>
              <a:ext uri="{FF2B5EF4-FFF2-40B4-BE49-F238E27FC236}">
                <a16:creationId xmlns:a16="http://schemas.microsoft.com/office/drawing/2014/main" id="{E6B4B31D-7791-4744-B949-DC0A57EF3F00}"/>
              </a:ext>
            </a:extLst>
          </p:cNvPr>
          <p:cNvSpPr>
            <a:spLocks noGrp="1"/>
          </p:cNvSpPr>
          <p:nvPr>
            <p:ph type="sldNum" sz="quarter" idx="12"/>
          </p:nvPr>
        </p:nvSpPr>
        <p:spPr/>
        <p:txBody>
          <a:bodyPr/>
          <a:lstStyle/>
          <a:p>
            <a:fld id="{0C67FBDF-D1C1-49FA-AE48-61970863A0DB}" type="slidenum">
              <a:rPr lang="en-US" altLang="zh-CN" smtClean="0"/>
              <a:pPr/>
              <a:t>46</a:t>
            </a:fld>
            <a:endParaRPr lang="en-US" altLang="zh-CN"/>
          </a:p>
        </p:txBody>
      </p:sp>
      <p:graphicFrame>
        <p:nvGraphicFramePr>
          <p:cNvPr id="10" name="表格 10">
            <a:extLst>
              <a:ext uri="{FF2B5EF4-FFF2-40B4-BE49-F238E27FC236}">
                <a16:creationId xmlns:a16="http://schemas.microsoft.com/office/drawing/2014/main" id="{AA6511C0-D074-4530-8B95-BD4B9884A06E}"/>
              </a:ext>
            </a:extLst>
          </p:cNvPr>
          <p:cNvGraphicFramePr>
            <a:graphicFrameLocks noGrp="1"/>
          </p:cNvGraphicFramePr>
          <p:nvPr>
            <p:ph sz="half" idx="1"/>
            <p:extLst>
              <p:ext uri="{D42A27DB-BD31-4B8C-83A1-F6EECF244321}">
                <p14:modId xmlns:p14="http://schemas.microsoft.com/office/powerpoint/2010/main" val="3295138554"/>
              </p:ext>
            </p:extLst>
          </p:nvPr>
        </p:nvGraphicFramePr>
        <p:xfrm>
          <a:off x="609600" y="1600200"/>
          <a:ext cx="4876800" cy="13817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12811206"/>
                    </a:ext>
                  </a:extLst>
                </a:gridCol>
                <a:gridCol w="812800">
                  <a:extLst>
                    <a:ext uri="{9D8B030D-6E8A-4147-A177-3AD203B41FA5}">
                      <a16:colId xmlns:a16="http://schemas.microsoft.com/office/drawing/2014/main" val="3123591968"/>
                    </a:ext>
                  </a:extLst>
                </a:gridCol>
                <a:gridCol w="812800">
                  <a:extLst>
                    <a:ext uri="{9D8B030D-6E8A-4147-A177-3AD203B41FA5}">
                      <a16:colId xmlns:a16="http://schemas.microsoft.com/office/drawing/2014/main" val="2397618918"/>
                    </a:ext>
                  </a:extLst>
                </a:gridCol>
                <a:gridCol w="812800">
                  <a:extLst>
                    <a:ext uri="{9D8B030D-6E8A-4147-A177-3AD203B41FA5}">
                      <a16:colId xmlns:a16="http://schemas.microsoft.com/office/drawing/2014/main" val="579431275"/>
                    </a:ext>
                  </a:extLst>
                </a:gridCol>
                <a:gridCol w="812800">
                  <a:extLst>
                    <a:ext uri="{9D8B030D-6E8A-4147-A177-3AD203B41FA5}">
                      <a16:colId xmlns:a16="http://schemas.microsoft.com/office/drawing/2014/main" val="2351001939"/>
                    </a:ext>
                  </a:extLst>
                </a:gridCol>
                <a:gridCol w="812800">
                  <a:extLst>
                    <a:ext uri="{9D8B030D-6E8A-4147-A177-3AD203B41FA5}">
                      <a16:colId xmlns:a16="http://schemas.microsoft.com/office/drawing/2014/main" val="2183913554"/>
                    </a:ext>
                  </a:extLst>
                </a:gridCol>
              </a:tblGrid>
              <a:tr h="370840">
                <a:tc>
                  <a:txBody>
                    <a:bodyPr/>
                    <a:lstStyle/>
                    <a:p>
                      <a:r>
                        <a:rPr lang="zh-CN" altLang="en-US" dirty="0"/>
                        <a:t>字符</a:t>
                      </a:r>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_</a:t>
                      </a:r>
                      <a:endParaRPr lang="zh-CN" altLang="en-US" dirty="0"/>
                    </a:p>
                  </a:txBody>
                  <a:tcPr/>
                </a:tc>
                <a:extLst>
                  <a:ext uri="{0D108BD9-81ED-4DB2-BD59-A6C34878D82A}">
                    <a16:rowId xmlns:a16="http://schemas.microsoft.com/office/drawing/2014/main" val="3099202356"/>
                  </a:ext>
                </a:extLst>
              </a:tr>
              <a:tr h="370840">
                <a:tc>
                  <a:txBody>
                    <a:bodyPr/>
                    <a:lstStyle/>
                    <a:p>
                      <a:r>
                        <a:rPr lang="zh-CN" altLang="en-US" dirty="0"/>
                        <a:t>出现概率</a:t>
                      </a:r>
                    </a:p>
                  </a:txBody>
                  <a:tcPr/>
                </a:tc>
                <a:tc>
                  <a:txBody>
                    <a:bodyPr/>
                    <a:lstStyle/>
                    <a:p>
                      <a:r>
                        <a:rPr lang="en-US" altLang="zh-CN" dirty="0"/>
                        <a:t>0.35</a:t>
                      </a:r>
                      <a:endParaRPr lang="zh-CN" altLang="en-US" dirty="0"/>
                    </a:p>
                  </a:txBody>
                  <a:tcPr/>
                </a:tc>
                <a:tc>
                  <a:txBody>
                    <a:bodyPr/>
                    <a:lstStyle/>
                    <a:p>
                      <a:r>
                        <a:rPr lang="en-US" altLang="zh-CN" dirty="0"/>
                        <a:t>0.1</a:t>
                      </a:r>
                      <a:endParaRPr lang="zh-CN" altLang="en-US" dirty="0"/>
                    </a:p>
                  </a:txBody>
                  <a:tcPr/>
                </a:tc>
                <a:tc>
                  <a:txBody>
                    <a:bodyPr/>
                    <a:lstStyle/>
                    <a:p>
                      <a:r>
                        <a:rPr lang="en-US" altLang="zh-CN" dirty="0"/>
                        <a:t>0.2</a:t>
                      </a:r>
                      <a:endParaRPr lang="zh-CN" altLang="en-US" dirty="0"/>
                    </a:p>
                  </a:txBody>
                  <a:tcPr/>
                </a:tc>
                <a:tc>
                  <a:txBody>
                    <a:bodyPr/>
                    <a:lstStyle/>
                    <a:p>
                      <a:r>
                        <a:rPr lang="en-US" altLang="zh-CN" dirty="0"/>
                        <a:t>0.2</a:t>
                      </a:r>
                      <a:endParaRPr lang="zh-CN" altLang="en-US" dirty="0"/>
                    </a:p>
                  </a:txBody>
                  <a:tcPr/>
                </a:tc>
                <a:tc>
                  <a:txBody>
                    <a:bodyPr/>
                    <a:lstStyle/>
                    <a:p>
                      <a:r>
                        <a:rPr lang="en-US" altLang="zh-CN" dirty="0"/>
                        <a:t>0.15</a:t>
                      </a:r>
                      <a:endParaRPr lang="zh-CN" altLang="en-US" dirty="0"/>
                    </a:p>
                  </a:txBody>
                  <a:tcPr/>
                </a:tc>
                <a:extLst>
                  <a:ext uri="{0D108BD9-81ED-4DB2-BD59-A6C34878D82A}">
                    <a16:rowId xmlns:a16="http://schemas.microsoft.com/office/drawing/2014/main" val="1040280846"/>
                  </a:ext>
                </a:extLst>
              </a:tr>
              <a:tr h="370840">
                <a:tc>
                  <a:txBody>
                    <a:bodyPr/>
                    <a:lstStyle/>
                    <a:p>
                      <a:r>
                        <a:rPr lang="zh-CN" altLang="en-US" dirty="0"/>
                        <a:t>编码</a:t>
                      </a:r>
                    </a:p>
                  </a:txBody>
                  <a:tcPr/>
                </a:tc>
                <a:tc>
                  <a:txBody>
                    <a:bodyPr/>
                    <a:lstStyle/>
                    <a:p>
                      <a:r>
                        <a:rPr lang="en-US" altLang="zh-CN" dirty="0"/>
                        <a:t>11</a:t>
                      </a:r>
                      <a:endParaRPr lang="zh-CN" altLang="en-US" dirty="0"/>
                    </a:p>
                  </a:txBody>
                  <a:tcPr/>
                </a:tc>
                <a:tc>
                  <a:txBody>
                    <a:bodyPr/>
                    <a:lstStyle/>
                    <a:p>
                      <a:r>
                        <a:rPr lang="en-US" altLang="zh-CN" dirty="0"/>
                        <a:t>100</a:t>
                      </a:r>
                      <a:endParaRPr lang="zh-CN" altLang="en-US" dirty="0"/>
                    </a:p>
                  </a:txBody>
                  <a:tcPr/>
                </a:tc>
                <a:tc>
                  <a:txBody>
                    <a:bodyPr/>
                    <a:lstStyle/>
                    <a:p>
                      <a:r>
                        <a:rPr lang="en-US" altLang="zh-CN" dirty="0"/>
                        <a:t>00</a:t>
                      </a:r>
                      <a:endParaRPr lang="zh-CN" altLang="en-US" dirty="0"/>
                    </a:p>
                  </a:txBody>
                  <a:tcPr/>
                </a:tc>
                <a:tc>
                  <a:txBody>
                    <a:bodyPr/>
                    <a:lstStyle/>
                    <a:p>
                      <a:r>
                        <a:rPr lang="en-US" altLang="zh-CN" dirty="0"/>
                        <a:t>01</a:t>
                      </a:r>
                      <a:endParaRPr lang="zh-CN" altLang="en-US" dirty="0"/>
                    </a:p>
                  </a:txBody>
                  <a:tcPr/>
                </a:tc>
                <a:tc>
                  <a:txBody>
                    <a:bodyPr/>
                    <a:lstStyle/>
                    <a:p>
                      <a:r>
                        <a:rPr lang="en-US" altLang="zh-CN"/>
                        <a:t>101</a:t>
                      </a:r>
                      <a:endParaRPr lang="zh-CN" altLang="en-US" dirty="0"/>
                    </a:p>
                  </a:txBody>
                  <a:tcPr/>
                </a:tc>
                <a:extLst>
                  <a:ext uri="{0D108BD9-81ED-4DB2-BD59-A6C34878D82A}">
                    <a16:rowId xmlns:a16="http://schemas.microsoft.com/office/drawing/2014/main" val="1382948480"/>
                  </a:ext>
                </a:extLst>
              </a:tr>
            </a:tbl>
          </a:graphicData>
        </a:graphic>
      </p:graphicFrame>
    </p:spTree>
    <p:extLst>
      <p:ext uri="{BB962C8B-B14F-4D97-AF65-F5344CB8AC3E}">
        <p14:creationId xmlns:p14="http://schemas.microsoft.com/office/powerpoint/2010/main" val="224384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800" b="1" dirty="0"/>
              <a:t>分治法 （</a:t>
            </a:r>
            <a:r>
              <a:rPr lang="en-US" altLang="zh-CN" sz="4800" b="1" dirty="0"/>
              <a:t>Divide and Conquer </a:t>
            </a:r>
            <a:r>
              <a:rPr lang="zh-CN" altLang="en-US" sz="4800" b="1" dirty="0"/>
              <a:t>）</a:t>
            </a:r>
            <a:br>
              <a:rPr lang="en-US" altLang="zh-CN" sz="4800" b="1" dirty="0"/>
            </a:br>
            <a:endParaRPr lang="zh-CN" altLang="en-US" dirty="0"/>
          </a:p>
        </p:txBody>
      </p:sp>
      <p:sp>
        <p:nvSpPr>
          <p:cNvPr id="3" name="内容占位符 2"/>
          <p:cNvSpPr>
            <a:spLocks noGrp="1"/>
          </p:cNvSpPr>
          <p:nvPr>
            <p:ph idx="1"/>
          </p:nvPr>
        </p:nvSpPr>
        <p:spPr/>
        <p:txBody>
          <a:bodyPr/>
          <a:lstStyle/>
          <a:p>
            <a:pPr marL="448056" lvl="1" indent="0">
              <a:buNone/>
            </a:pPr>
            <a:r>
              <a:rPr lang="zh-CN" altLang="en-US" sz="2400" b="1" dirty="0"/>
              <a:t>基本思想就是，将一个较大规模的问题分解为若干个较小规模的子问题，找出子问题的解，然后把各个子问题的解合并成整个问题的解。</a:t>
            </a:r>
          </a:p>
          <a:p>
            <a:pPr marL="448056" lvl="1" indent="0">
              <a:buNone/>
            </a:pPr>
            <a:r>
              <a:rPr lang="zh-CN" altLang="en-US" sz="2400" b="1" dirty="0"/>
              <a:t>分治法的分（</a:t>
            </a:r>
            <a:r>
              <a:rPr lang="en-US" altLang="zh-CN" sz="2400" b="1" dirty="0"/>
              <a:t>Divide</a:t>
            </a:r>
            <a:r>
              <a:rPr lang="zh-CN" altLang="en-US" sz="2400" b="1" dirty="0"/>
              <a:t>）是指划分较大问题为若干个较小问题，递归求解子问题；分治法的治（</a:t>
            </a:r>
            <a:r>
              <a:rPr lang="en-US" altLang="zh-CN" sz="2400" b="1" dirty="0"/>
              <a:t>Conquer</a:t>
            </a:r>
            <a:r>
              <a:rPr lang="zh-CN" altLang="en-US" sz="2400" b="1" dirty="0"/>
              <a:t>）是指从小问题的解构建大问题的解。</a:t>
            </a:r>
            <a:endParaRPr lang="en-US" altLang="zh-CN" sz="2400" b="1" dirty="0"/>
          </a:p>
          <a:p>
            <a:r>
              <a:rPr lang="zh-CN" altLang="en-US" b="1" dirty="0"/>
              <a:t>分治法的实现很可能可以采用递归的形式</a:t>
            </a:r>
            <a:endParaRPr lang="en-US" altLang="zh-CN" b="1"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47</a:t>
            </a:fld>
            <a:endParaRPr lang="en-US" altLang="zh-CN"/>
          </a:p>
        </p:txBody>
      </p:sp>
    </p:spTree>
    <p:extLst>
      <p:ext uri="{BB962C8B-B14F-4D97-AF65-F5344CB8AC3E}">
        <p14:creationId xmlns:p14="http://schemas.microsoft.com/office/powerpoint/2010/main" val="3254230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2166910" y="500042"/>
            <a:ext cx="7643898" cy="1357322"/>
          </a:xfrm>
        </p:spPr>
        <p:txBody>
          <a:bodyPr>
            <a:normAutofit fontScale="92500"/>
          </a:bodyPr>
          <a:lstStyle/>
          <a:p>
            <a:r>
              <a:rPr lang="zh-CN" altLang="en-US" sz="2800" b="1" dirty="0">
                <a:solidFill>
                  <a:srgbClr val="0000FF"/>
                </a:solidFill>
              </a:rPr>
              <a:t>金块问题</a:t>
            </a:r>
            <a:r>
              <a:rPr lang="en-US" altLang="zh-CN" sz="2800" b="1" dirty="0">
                <a:solidFill>
                  <a:srgbClr val="0000FF"/>
                </a:solidFill>
              </a:rPr>
              <a:t>: </a:t>
            </a:r>
            <a:r>
              <a:rPr lang="zh-CN" altLang="en-US" sz="2800" b="1" dirty="0"/>
              <a:t>（</a:t>
            </a:r>
            <a:r>
              <a:rPr lang="zh-CN" altLang="en-US" sz="2800" b="1" dirty="0">
                <a:solidFill>
                  <a:srgbClr val="3333CC"/>
                </a:solidFill>
              </a:rPr>
              <a:t>挑出最重和最轻的两个金块</a:t>
            </a:r>
            <a:r>
              <a:rPr lang="zh-CN" altLang="en-US" sz="2800" b="1" dirty="0"/>
              <a:t>）</a:t>
            </a:r>
            <a:endParaRPr lang="en-US" altLang="zh-CN" sz="2800" b="1" dirty="0"/>
          </a:p>
          <a:p>
            <a:pPr lvl="1"/>
            <a:r>
              <a:rPr lang="en-US" altLang="zh-CN" sz="2400" b="1" dirty="0"/>
              <a:t>n=8</a:t>
            </a:r>
            <a:r>
              <a:rPr lang="zh-CN" altLang="en-US" sz="2400" b="1" dirty="0"/>
              <a:t>时，普通方法需要的比较次数：</a:t>
            </a:r>
            <a:r>
              <a:rPr lang="en-US" altLang="zh-CN" sz="2400" b="1" dirty="0"/>
              <a:t>(n-1)+(n-2) = 13</a:t>
            </a:r>
            <a:r>
              <a:rPr lang="zh-CN" altLang="en-US" sz="2400" b="1" dirty="0"/>
              <a:t>。</a:t>
            </a:r>
          </a:p>
          <a:p>
            <a:pPr lvl="1"/>
            <a:r>
              <a:rPr lang="zh-CN" altLang="en-US" sz="2400" b="1" dirty="0"/>
              <a:t>分治法的比较次数：</a:t>
            </a:r>
            <a:endParaRPr lang="en-US" altLang="zh-CN" sz="2400" b="1" dirty="0"/>
          </a:p>
          <a:p>
            <a:endParaRPr lang="zh-CN" altLang="en-US" sz="2800" b="1" dirty="0"/>
          </a:p>
        </p:txBody>
      </p:sp>
      <p:sp>
        <p:nvSpPr>
          <p:cNvPr id="5" name="日期占位符 3"/>
          <p:cNvSpPr>
            <a:spLocks noGrp="1"/>
          </p:cNvSpPr>
          <p:nvPr>
            <p:ph type="dt" sz="half" idx="10"/>
          </p:nvPr>
        </p:nvSpPr>
        <p:spPr>
          <a:xfrm>
            <a:off x="2952728" y="6286521"/>
            <a:ext cx="2133600" cy="365125"/>
          </a:xfrm>
        </p:spPr>
        <p:txBody>
          <a:bodyPr/>
          <a:lstStyle/>
          <a:p>
            <a:fld id="{84E38181-AC17-4074-959F-07D8C4A29B72}" type="datetime1">
              <a:rPr lang="zh-CN" altLang="en-US" smtClean="0"/>
              <a:pPr/>
              <a:t>2021/11/23</a:t>
            </a:fld>
            <a:endParaRPr lang="en-US" altLang="zh-CN" dirty="0"/>
          </a:p>
        </p:txBody>
      </p:sp>
      <p:sp>
        <p:nvSpPr>
          <p:cNvPr id="13" name="灯片编号占位符 12"/>
          <p:cNvSpPr>
            <a:spLocks noGrp="1"/>
          </p:cNvSpPr>
          <p:nvPr>
            <p:ph type="sldNum" sz="quarter" idx="12"/>
          </p:nvPr>
        </p:nvSpPr>
        <p:spPr/>
        <p:txBody>
          <a:bodyPr/>
          <a:lstStyle/>
          <a:p>
            <a:fld id="{0C913308-F349-4B6D-A68A-DD1791B4A57B}" type="slidenum">
              <a:rPr lang="zh-CN" altLang="en-US" smtClean="0"/>
              <a:pPr/>
              <a:t>48</a:t>
            </a:fld>
            <a:endParaRPr lang="zh-CN" altLang="en-US"/>
          </a:p>
        </p:txBody>
      </p:sp>
      <p:sp>
        <p:nvSpPr>
          <p:cNvPr id="6" name="Rectangle 3"/>
          <p:cNvSpPr txBox="1">
            <a:spLocks noChangeArrowheads="1"/>
          </p:cNvSpPr>
          <p:nvPr/>
        </p:nvSpPr>
        <p:spPr>
          <a:xfrm>
            <a:off x="3095604" y="2071679"/>
            <a:ext cx="4143404" cy="2668575"/>
          </a:xfrm>
          <a:prstGeom prst="rect">
            <a:avLst/>
          </a:prstGeom>
        </p:spPr>
        <p:txBody>
          <a:bodyPr vert="horz">
            <a:normAutofit fontScale="92500" lnSpcReduction="10000"/>
          </a:bodyPr>
          <a:lstStyle/>
          <a:p>
            <a:pPr marL="420624" indent="-384048">
              <a:spcBef>
                <a:spcPct val="20000"/>
              </a:spcBef>
              <a:buClr>
                <a:schemeClr val="accent1"/>
              </a:buClr>
              <a:buSzPct val="80000"/>
              <a:defRPr/>
            </a:pPr>
            <a:r>
              <a:rPr lang="en-US" altLang="zh-CN" sz="2800" dirty="0"/>
              <a:t>                   8</a:t>
            </a:r>
          </a:p>
          <a:p>
            <a:pPr marL="420624" indent="-384048">
              <a:spcBef>
                <a:spcPct val="20000"/>
              </a:spcBef>
              <a:buClr>
                <a:schemeClr val="accent1"/>
              </a:buClr>
              <a:buSzPct val="80000"/>
              <a:defRPr/>
            </a:pPr>
            <a:r>
              <a:rPr lang="en-US" altLang="zh-CN" sz="2800" dirty="0"/>
              <a:t>       4                     4</a:t>
            </a:r>
          </a:p>
          <a:p>
            <a:pPr marL="420624" indent="-384048">
              <a:spcBef>
                <a:spcPct val="20000"/>
              </a:spcBef>
              <a:buClr>
                <a:schemeClr val="accent1"/>
              </a:buClr>
              <a:buSzPct val="80000"/>
              <a:defRPr/>
            </a:pPr>
            <a:r>
              <a:rPr lang="en-US" altLang="zh-CN" sz="2800" dirty="0"/>
              <a:t>  2        2          2         2</a:t>
            </a:r>
          </a:p>
          <a:p>
            <a:pPr marL="420624" indent="-384048">
              <a:spcBef>
                <a:spcPct val="20000"/>
              </a:spcBef>
              <a:buClr>
                <a:schemeClr val="accent1"/>
              </a:buClr>
              <a:buSzPct val="80000"/>
            </a:pPr>
            <a:r>
              <a:rPr lang="en-US" altLang="zh-CN" sz="2800" dirty="0"/>
              <a:t>L  H   L  H      L  H    L  H</a:t>
            </a:r>
          </a:p>
          <a:p>
            <a:pPr marL="420624" indent="-384048">
              <a:spcBef>
                <a:spcPct val="20000"/>
              </a:spcBef>
              <a:buClr>
                <a:schemeClr val="accent1"/>
              </a:buClr>
              <a:buSzPct val="80000"/>
            </a:pPr>
            <a:r>
              <a:rPr lang="en-US" altLang="zh-CN" sz="2800" dirty="0"/>
              <a:t>     L  H                L  H</a:t>
            </a:r>
          </a:p>
          <a:p>
            <a:pPr marL="420624" indent="-384048">
              <a:spcBef>
                <a:spcPct val="20000"/>
              </a:spcBef>
              <a:buClr>
                <a:schemeClr val="accent1"/>
              </a:buClr>
              <a:buSzPct val="80000"/>
            </a:pPr>
            <a:r>
              <a:rPr lang="en-US" altLang="zh-CN" sz="2800" dirty="0"/>
              <a:t>                 L  H</a:t>
            </a:r>
          </a:p>
          <a:p>
            <a:pPr marL="420624" indent="-384048">
              <a:spcBef>
                <a:spcPct val="20000"/>
              </a:spcBef>
              <a:buClr>
                <a:schemeClr val="accent1"/>
              </a:buClr>
              <a:buSzPct val="80000"/>
            </a:pPr>
            <a:endParaRPr lang="zh-CN" altLang="en-US" sz="2800" dirty="0"/>
          </a:p>
        </p:txBody>
      </p:sp>
      <p:sp>
        <p:nvSpPr>
          <p:cNvPr id="7" name="Rectangle 3"/>
          <p:cNvSpPr txBox="1">
            <a:spLocks noChangeArrowheads="1"/>
          </p:cNvSpPr>
          <p:nvPr/>
        </p:nvSpPr>
        <p:spPr>
          <a:xfrm>
            <a:off x="7739074" y="2857496"/>
            <a:ext cx="1714512" cy="1785950"/>
          </a:xfrm>
          <a:prstGeom prst="rect">
            <a:avLst/>
          </a:prstGeom>
        </p:spPr>
        <p:txBody>
          <a:bodyPr vert="horz">
            <a:normAutofit fontScale="92500" lnSpcReduction="10000"/>
          </a:bodyPr>
          <a:lstStyle/>
          <a:p>
            <a:pPr marL="420624" indent="-384048">
              <a:spcBef>
                <a:spcPct val="20000"/>
              </a:spcBef>
              <a:buClr>
                <a:schemeClr val="accent1"/>
              </a:buClr>
              <a:buSzPct val="80000"/>
              <a:defRPr/>
            </a:pPr>
            <a:r>
              <a:rPr lang="zh-CN" altLang="en-US" sz="2800" dirty="0"/>
              <a:t>比较次数</a:t>
            </a:r>
            <a:endParaRPr lang="en-US" altLang="zh-CN" sz="2800" dirty="0"/>
          </a:p>
          <a:p>
            <a:pPr marL="420624" indent="-384048">
              <a:spcBef>
                <a:spcPct val="20000"/>
              </a:spcBef>
              <a:buClr>
                <a:schemeClr val="accent1"/>
              </a:buClr>
              <a:buSzPct val="80000"/>
              <a:defRPr/>
            </a:pPr>
            <a:r>
              <a:rPr lang="en-US" altLang="zh-CN" sz="2800" dirty="0"/>
              <a:t>4</a:t>
            </a:r>
          </a:p>
          <a:p>
            <a:pPr marL="420624" indent="-384048">
              <a:spcBef>
                <a:spcPct val="20000"/>
              </a:spcBef>
              <a:buClr>
                <a:schemeClr val="accent1"/>
              </a:buClr>
              <a:buSzPct val="80000"/>
              <a:defRPr/>
            </a:pPr>
            <a:r>
              <a:rPr lang="en-US" altLang="zh-CN" sz="2800" dirty="0"/>
              <a:t>4</a:t>
            </a:r>
          </a:p>
          <a:p>
            <a:pPr marL="420624" indent="-384048">
              <a:spcBef>
                <a:spcPct val="20000"/>
              </a:spcBef>
              <a:buClr>
                <a:schemeClr val="accent1"/>
              </a:buClr>
              <a:buSzPct val="80000"/>
              <a:defRPr/>
            </a:pPr>
            <a:r>
              <a:rPr lang="en-US" altLang="zh-CN" sz="2800" dirty="0"/>
              <a:t>2</a:t>
            </a:r>
          </a:p>
        </p:txBody>
      </p:sp>
      <p:sp>
        <p:nvSpPr>
          <p:cNvPr id="9" name="Rectangle 3"/>
          <p:cNvSpPr txBox="1">
            <a:spLocks noChangeArrowheads="1"/>
          </p:cNvSpPr>
          <p:nvPr/>
        </p:nvSpPr>
        <p:spPr>
          <a:xfrm>
            <a:off x="7596198" y="4572008"/>
            <a:ext cx="1000164" cy="714380"/>
          </a:xfrm>
          <a:prstGeom prst="rect">
            <a:avLst/>
          </a:prstGeom>
        </p:spPr>
        <p:txBody>
          <a:bodyPr vert="horz">
            <a:normAutofit/>
          </a:bodyPr>
          <a:lstStyle/>
          <a:p>
            <a:pPr marL="420624" indent="-384048">
              <a:spcBef>
                <a:spcPct val="20000"/>
              </a:spcBef>
              <a:buClr>
                <a:schemeClr val="accent1"/>
              </a:buClr>
              <a:buSzPct val="80000"/>
              <a:defRPr/>
            </a:pPr>
            <a:r>
              <a:rPr lang="en-US" altLang="zh-CN" sz="3200" dirty="0">
                <a:solidFill>
                  <a:srgbClr val="FF0000"/>
                </a:solidFill>
              </a:rPr>
              <a:t>10</a:t>
            </a:r>
          </a:p>
        </p:txBody>
      </p:sp>
      <p:sp>
        <p:nvSpPr>
          <p:cNvPr id="10" name="Rectangle 3"/>
          <p:cNvSpPr txBox="1">
            <a:spLocks noChangeArrowheads="1"/>
          </p:cNvSpPr>
          <p:nvPr/>
        </p:nvSpPr>
        <p:spPr>
          <a:xfrm>
            <a:off x="2238348" y="4857760"/>
            <a:ext cx="7858180" cy="1000132"/>
          </a:xfrm>
          <a:prstGeom prst="rect">
            <a:avLst/>
          </a:prstGeom>
        </p:spPr>
        <p:txBody>
          <a:bodyPr vert="horz">
            <a:normAutofit fontScale="92500"/>
          </a:bodyPr>
          <a:lstStyle/>
          <a:p>
            <a:pPr marL="722376" lvl="1" indent="-274320">
              <a:spcBef>
                <a:spcPct val="20000"/>
              </a:spcBef>
              <a:buClr>
                <a:schemeClr val="accent1"/>
              </a:buClr>
              <a:buSzPct val="90000"/>
              <a:buFont typeface="Wingdings 2"/>
              <a:buChar char=""/>
              <a:defRPr/>
            </a:pPr>
            <a:r>
              <a:rPr lang="en-US" altLang="zh-CN" sz="2400" b="1" dirty="0"/>
              <a:t>n=16</a:t>
            </a:r>
            <a:r>
              <a:rPr lang="zh-CN" altLang="en-US" sz="2400" b="1" dirty="0"/>
              <a:t>时，普通方法需要的比较次数：</a:t>
            </a:r>
            <a:r>
              <a:rPr lang="en-US" altLang="zh-CN" sz="2400" b="1" dirty="0"/>
              <a:t> (n-1)+(n-2) = 29</a:t>
            </a:r>
            <a:r>
              <a:rPr lang="zh-CN" altLang="en-US" sz="2400" b="1" dirty="0"/>
              <a:t>。</a:t>
            </a:r>
          </a:p>
          <a:p>
            <a:pPr marL="722376" lvl="1" indent="-274320">
              <a:spcBef>
                <a:spcPct val="20000"/>
              </a:spcBef>
              <a:buClr>
                <a:schemeClr val="accent1"/>
              </a:buClr>
              <a:buSzPct val="90000"/>
              <a:buFont typeface="Wingdings 2"/>
              <a:buChar char=""/>
              <a:defRPr/>
            </a:pPr>
            <a:r>
              <a:rPr lang="zh-CN" altLang="en-US" sz="2400" b="1" dirty="0"/>
              <a:t>分治法的比较次数：</a:t>
            </a:r>
            <a:r>
              <a:rPr lang="en-US" altLang="zh-CN" sz="2400" b="1" dirty="0"/>
              <a:t>10+10+2 = 22</a:t>
            </a:r>
          </a:p>
          <a:p>
            <a:pPr marL="420624" indent="-384048">
              <a:spcBef>
                <a:spcPct val="20000"/>
              </a:spcBef>
              <a:buClr>
                <a:schemeClr val="accent1"/>
              </a:buClr>
              <a:buSzPct val="80000"/>
              <a:buFont typeface="Wingdings 2"/>
              <a:buChar char=""/>
              <a:defRPr/>
            </a:pPr>
            <a:endParaRPr lang="zh-CN" altLang="en-US" sz="2800" b="1" dirty="0"/>
          </a:p>
        </p:txBody>
      </p:sp>
      <p:cxnSp>
        <p:nvCxnSpPr>
          <p:cNvPr id="12" name="直接连接符 11"/>
          <p:cNvCxnSpPr/>
          <p:nvPr/>
        </p:nvCxnSpPr>
        <p:spPr>
          <a:xfrm flipV="1">
            <a:off x="2738414" y="3286124"/>
            <a:ext cx="664373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a:xfrm>
            <a:off x="2238348" y="5786430"/>
            <a:ext cx="8143932" cy="571528"/>
          </a:xfrm>
          <a:prstGeom prst="rect">
            <a:avLst/>
          </a:prstGeom>
        </p:spPr>
        <p:txBody>
          <a:bodyPr vert="horz">
            <a:normAutofit/>
          </a:bodyPr>
          <a:lstStyle/>
          <a:p>
            <a:pPr marL="722376" lvl="1" indent="-274320">
              <a:spcBef>
                <a:spcPct val="20000"/>
              </a:spcBef>
              <a:buClr>
                <a:schemeClr val="accent1"/>
              </a:buClr>
              <a:buSzPct val="90000"/>
              <a:buFont typeface="Wingdings 2"/>
              <a:buChar char=""/>
            </a:pPr>
            <a:r>
              <a:rPr lang="en-US" altLang="zh-CN" sz="2400" b="1" dirty="0"/>
              <a:t>C(n) = 2 C(n/2) + 2  </a:t>
            </a:r>
            <a:r>
              <a:rPr lang="en-US" altLang="zh-CN" sz="2400" b="1" dirty="0">
                <a:solidFill>
                  <a:srgbClr val="FF0000"/>
                </a:solidFill>
              </a:rPr>
              <a:t>(</a:t>
            </a:r>
            <a:r>
              <a:rPr lang="zh-CN" altLang="en-US" sz="2400" b="1" dirty="0">
                <a:solidFill>
                  <a:srgbClr val="FF0000"/>
                </a:solidFill>
              </a:rPr>
              <a:t>当</a:t>
            </a:r>
            <a:r>
              <a:rPr lang="en-US" altLang="zh-CN" sz="2400" b="1" dirty="0">
                <a:solidFill>
                  <a:srgbClr val="FF0000"/>
                </a:solidFill>
              </a:rPr>
              <a:t>n&gt;2) </a:t>
            </a:r>
            <a:r>
              <a:rPr lang="en-US" altLang="zh-CN" sz="2400" b="1" dirty="0"/>
              <a:t>= 3n/2 -2 </a:t>
            </a:r>
            <a:r>
              <a:rPr lang="en-US" altLang="zh-CN" sz="2400" b="1" dirty="0">
                <a:solidFill>
                  <a:srgbClr val="FF0000"/>
                </a:solidFill>
              </a:rPr>
              <a:t>(</a:t>
            </a:r>
            <a:r>
              <a:rPr lang="zh-CN" altLang="en-US" sz="2400" b="1" dirty="0">
                <a:solidFill>
                  <a:srgbClr val="FF0000"/>
                </a:solidFill>
              </a:rPr>
              <a:t>当</a:t>
            </a:r>
            <a:r>
              <a:rPr lang="en-US" altLang="zh-CN" sz="2400" b="1" dirty="0">
                <a:solidFill>
                  <a:srgbClr val="FF0000"/>
                </a:solidFill>
              </a:rPr>
              <a:t>n</a:t>
            </a:r>
            <a:r>
              <a:rPr lang="zh-CN" altLang="en-US" sz="2400" b="1" dirty="0">
                <a:solidFill>
                  <a:srgbClr val="FF0000"/>
                </a:solidFill>
              </a:rPr>
              <a:t>为</a:t>
            </a:r>
            <a:r>
              <a:rPr lang="en-US" altLang="zh-CN" sz="2400" b="1" dirty="0">
                <a:solidFill>
                  <a:srgbClr val="FF0000"/>
                </a:solidFill>
              </a:rPr>
              <a:t>2</a:t>
            </a:r>
            <a:r>
              <a:rPr lang="zh-CN" altLang="en-US" sz="2400" b="1" dirty="0">
                <a:solidFill>
                  <a:srgbClr val="FF0000"/>
                </a:solidFill>
              </a:rPr>
              <a:t>的幂</a:t>
            </a:r>
            <a:r>
              <a:rPr lang="en-US" altLang="zh-CN" sz="2400" b="1" dirty="0">
                <a:solidFill>
                  <a:srgbClr val="FF0000"/>
                </a:solidFill>
              </a:rPr>
              <a:t>) </a:t>
            </a:r>
            <a:endParaRPr lang="en-US" altLang="zh-CN" sz="2400" b="1" dirty="0"/>
          </a:p>
          <a:p>
            <a:pPr marL="420624" indent="-384048">
              <a:spcBef>
                <a:spcPct val="20000"/>
              </a:spcBef>
              <a:buClr>
                <a:schemeClr val="accent1"/>
              </a:buClr>
              <a:buSzPct val="80000"/>
              <a:buFont typeface="Wingdings 2"/>
              <a:buChar char=""/>
              <a:defRPr/>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3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6" presetClass="path" presetSubtype="0" accel="50000" decel="50000" fill="hold" grpId="1" nodeType="clickEffect">
                                  <p:stCondLst>
                                    <p:cond delay="0"/>
                                  </p:stCondLst>
                                  <p:childTnLst>
                                    <p:animMotion origin="layout" path="M -3.61111E-6 -4.07407E-6 L -0.22847 -0.48032 " pathEditMode="relative" rAng="0" ptsTypes="AA">
                                      <p:cBhvr>
                                        <p:cTn id="25" dur="2000" fill="hold"/>
                                        <p:tgtEl>
                                          <p:spTgt spid="9"/>
                                        </p:tgtEl>
                                        <p:attrNameLst>
                                          <p:attrName>ppt_x</p:attrName>
                                          <p:attrName>ppt_y</p:attrName>
                                        </p:attrNameLst>
                                      </p:cBhvr>
                                      <p:rCtr x="-11400" y="-24000"/>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2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9" grpId="1"/>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*金块问题程序</a:t>
            </a:r>
          </a:p>
        </p:txBody>
      </p:sp>
      <p:sp>
        <p:nvSpPr>
          <p:cNvPr id="3" name="内容占位符 2"/>
          <p:cNvSpPr>
            <a:spLocks noGrp="1"/>
          </p:cNvSpPr>
          <p:nvPr>
            <p:ph idx="1"/>
          </p:nvPr>
        </p:nvSpPr>
        <p:spPr/>
        <p:txBody>
          <a:bodyPr>
            <a:normAutofit fontScale="70000" lnSpcReduction="20000"/>
          </a:bodyPr>
          <a:lstStyle/>
          <a:p>
            <a:r>
              <a:rPr lang="en-US" altLang="zh-CN" dirty="0" err="1"/>
              <a:t>def</a:t>
            </a:r>
            <a:r>
              <a:rPr lang="en-US" altLang="zh-CN" dirty="0"/>
              <a:t> </a:t>
            </a:r>
            <a:r>
              <a:rPr lang="en-US" altLang="zh-CN" dirty="0" err="1"/>
              <a:t>min_max</a:t>
            </a:r>
            <a:r>
              <a:rPr lang="en-US" altLang="zh-CN" dirty="0"/>
              <a:t>(a):</a:t>
            </a:r>
          </a:p>
          <a:p>
            <a:r>
              <a:rPr lang="en-US" altLang="zh-CN" dirty="0"/>
              <a:t>    if </a:t>
            </a:r>
            <a:r>
              <a:rPr lang="en-US" altLang="zh-CN" dirty="0" err="1"/>
              <a:t>len</a:t>
            </a:r>
            <a:r>
              <a:rPr lang="en-US" altLang="zh-CN" dirty="0"/>
              <a:t>(a)==1:</a:t>
            </a:r>
          </a:p>
          <a:p>
            <a:r>
              <a:rPr lang="en-US" altLang="zh-CN" dirty="0"/>
              <a:t>        return (a[0],a[0])</a:t>
            </a:r>
          </a:p>
          <a:p>
            <a:r>
              <a:rPr lang="en-US" altLang="zh-CN" dirty="0"/>
              <a:t>    </a:t>
            </a:r>
            <a:r>
              <a:rPr lang="en-US" altLang="zh-CN" dirty="0" err="1"/>
              <a:t>elif</a:t>
            </a:r>
            <a:r>
              <a:rPr lang="en-US" altLang="zh-CN" dirty="0"/>
              <a:t> </a:t>
            </a:r>
            <a:r>
              <a:rPr lang="en-US" altLang="zh-CN" dirty="0" err="1"/>
              <a:t>len</a:t>
            </a:r>
            <a:r>
              <a:rPr lang="en-US" altLang="zh-CN" dirty="0"/>
              <a:t>(a)==2:</a:t>
            </a:r>
          </a:p>
          <a:p>
            <a:r>
              <a:rPr lang="en-US" altLang="zh-CN" dirty="0"/>
              <a:t>        return (min(a),max(a))</a:t>
            </a:r>
          </a:p>
          <a:p>
            <a:r>
              <a:rPr lang="en-US" altLang="zh-CN" dirty="0"/>
              <a:t>    else:</a:t>
            </a:r>
          </a:p>
          <a:p>
            <a:r>
              <a:rPr lang="en-US" altLang="zh-CN" dirty="0"/>
              <a:t>        m=</a:t>
            </a:r>
            <a:r>
              <a:rPr lang="en-US" altLang="zh-CN" dirty="0" err="1"/>
              <a:t>len</a:t>
            </a:r>
            <a:r>
              <a:rPr lang="en-US" altLang="zh-CN" dirty="0"/>
              <a:t>(a)//2</a:t>
            </a:r>
          </a:p>
          <a:p>
            <a:r>
              <a:rPr lang="en-US" altLang="zh-CN" dirty="0"/>
              <a:t>        </a:t>
            </a:r>
            <a:r>
              <a:rPr lang="en-US" altLang="zh-CN" dirty="0" err="1"/>
              <a:t>lmin,lmax</a:t>
            </a:r>
            <a:r>
              <a:rPr lang="en-US" altLang="zh-CN" dirty="0"/>
              <a:t>=</a:t>
            </a:r>
            <a:r>
              <a:rPr lang="en-US" altLang="zh-CN" dirty="0" err="1"/>
              <a:t>min_max</a:t>
            </a:r>
            <a:r>
              <a:rPr lang="en-US" altLang="zh-CN" dirty="0"/>
              <a:t>(a[:m])</a:t>
            </a:r>
          </a:p>
          <a:p>
            <a:r>
              <a:rPr lang="en-US" altLang="zh-CN" dirty="0"/>
              <a:t>        </a:t>
            </a:r>
            <a:r>
              <a:rPr lang="en-US" altLang="zh-CN" dirty="0" err="1"/>
              <a:t>rmin,rmax</a:t>
            </a:r>
            <a:r>
              <a:rPr lang="en-US" altLang="zh-CN" dirty="0"/>
              <a:t>=</a:t>
            </a:r>
            <a:r>
              <a:rPr lang="en-US" altLang="zh-CN" dirty="0" err="1"/>
              <a:t>min_max</a:t>
            </a:r>
            <a:r>
              <a:rPr lang="en-US" altLang="zh-CN" dirty="0"/>
              <a:t>(a[m:])</a:t>
            </a:r>
          </a:p>
          <a:p>
            <a:r>
              <a:rPr lang="en-US" altLang="zh-CN" dirty="0"/>
              <a:t>        return (min(</a:t>
            </a:r>
            <a:r>
              <a:rPr lang="en-US" altLang="zh-CN" dirty="0" err="1"/>
              <a:t>lmin,rmin</a:t>
            </a:r>
            <a:r>
              <a:rPr lang="en-US" altLang="zh-CN" dirty="0"/>
              <a:t>),max(</a:t>
            </a:r>
            <a:r>
              <a:rPr lang="en-US" altLang="zh-CN" dirty="0" err="1"/>
              <a:t>lmax,rmax</a:t>
            </a:r>
            <a:r>
              <a:rPr lang="en-US" altLang="zh-CN" dirty="0"/>
              <a:t>))</a:t>
            </a:r>
          </a:p>
          <a:p>
            <a:endParaRPr lang="en-US" altLang="zh-CN" dirty="0"/>
          </a:p>
          <a:p>
            <a:r>
              <a:rPr lang="en-US" altLang="zh-CN" dirty="0" err="1"/>
              <a:t>a,b</a:t>
            </a:r>
            <a:r>
              <a:rPr lang="en-US" altLang="zh-CN" dirty="0"/>
              <a:t>=</a:t>
            </a:r>
            <a:r>
              <a:rPr lang="en-US" altLang="zh-CN" dirty="0" err="1"/>
              <a:t>min_max</a:t>
            </a:r>
            <a:r>
              <a:rPr lang="en-US" altLang="zh-CN" dirty="0"/>
              <a:t>([3,8,9,4,10,5,1,17])</a:t>
            </a:r>
          </a:p>
          <a:p>
            <a:r>
              <a:rPr lang="en-US" altLang="zh-CN" dirty="0"/>
              <a:t>print("</a:t>
            </a:r>
            <a:r>
              <a:rPr lang="zh-CN" altLang="en-US" dirty="0"/>
              <a:t>最小值是</a:t>
            </a:r>
            <a:r>
              <a:rPr lang="en-US" altLang="zh-CN" dirty="0"/>
              <a:t>",a,"</a:t>
            </a:r>
            <a:r>
              <a:rPr lang="zh-CN" altLang="en-US" dirty="0"/>
              <a:t>，最大值是</a:t>
            </a:r>
            <a:r>
              <a:rPr lang="en-US" altLang="zh-CN" dirty="0"/>
              <a:t>",b)</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49</a:t>
            </a:fld>
            <a:endParaRPr lang="en-US" altLang="zh-CN"/>
          </a:p>
        </p:txBody>
      </p:sp>
    </p:spTree>
    <p:extLst>
      <p:ext uri="{BB962C8B-B14F-4D97-AF65-F5344CB8AC3E}">
        <p14:creationId xmlns:p14="http://schemas.microsoft.com/office/powerpoint/2010/main" val="104493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算法的三种结构</a:t>
            </a:r>
            <a:endParaRPr lang="zh-CN" altLang="en-US" dirty="0"/>
          </a:p>
        </p:txBody>
      </p:sp>
      <p:sp>
        <p:nvSpPr>
          <p:cNvPr id="3" name="内容占位符 2"/>
          <p:cNvSpPr>
            <a:spLocks noGrp="1"/>
          </p:cNvSpPr>
          <p:nvPr>
            <p:ph idx="1"/>
          </p:nvPr>
        </p:nvSpPr>
        <p:spPr/>
        <p:txBody>
          <a:bodyPr>
            <a:normAutofit/>
          </a:bodyPr>
          <a:lstStyle/>
          <a:p>
            <a:pPr algn="just">
              <a:spcBef>
                <a:spcPct val="50000"/>
              </a:spcBef>
              <a:buClrTx/>
              <a:buSzTx/>
              <a:buFontTx/>
              <a:buNone/>
            </a:pPr>
            <a:r>
              <a:rPr lang="zh-CN" altLang="en-US" sz="2800" b="1" dirty="0"/>
              <a:t>    根据结构化程序设计，所有的程序都由三种结构构成：</a:t>
            </a:r>
          </a:p>
          <a:p>
            <a:r>
              <a:rPr lang="zh-CN" altLang="en-US" sz="2800" b="1" dirty="0">
                <a:solidFill>
                  <a:srgbClr val="FF0000"/>
                </a:solidFill>
              </a:rPr>
              <a:t>顺序结构</a:t>
            </a:r>
          </a:p>
          <a:p>
            <a:pPr>
              <a:buFont typeface="Wingdings" pitchFamily="2" charset="2"/>
              <a:buNone/>
            </a:pPr>
            <a:r>
              <a:rPr lang="zh-CN" altLang="en-US" sz="2800" b="1" dirty="0"/>
              <a:t>     最简单的一种结构，它使计算机按照命令出现的先后顺序依次执行</a:t>
            </a:r>
          </a:p>
          <a:p>
            <a:r>
              <a:rPr lang="zh-CN" altLang="en-US" sz="2800" b="1" dirty="0">
                <a:solidFill>
                  <a:srgbClr val="FF0000"/>
                </a:solidFill>
              </a:rPr>
              <a:t>分支结构</a:t>
            </a:r>
          </a:p>
          <a:p>
            <a:pPr>
              <a:buFont typeface="Wingdings" pitchFamily="2" charset="2"/>
              <a:buNone/>
            </a:pPr>
            <a:r>
              <a:rPr lang="zh-CN" altLang="en-US" sz="2800" b="1" dirty="0"/>
              <a:t>     在程序执行过程中 ，根据设定的条件来决定程序的执行方向，即有选择地执行部分命令</a:t>
            </a:r>
          </a:p>
          <a:p>
            <a:r>
              <a:rPr lang="zh-CN" altLang="en-US" sz="2800" b="1" dirty="0">
                <a:solidFill>
                  <a:srgbClr val="FF0000"/>
                </a:solidFill>
              </a:rPr>
              <a:t>循环结构</a:t>
            </a:r>
          </a:p>
          <a:p>
            <a:pPr lvl="1">
              <a:buFont typeface="Wingdings" pitchFamily="2" charset="2"/>
              <a:buNone/>
            </a:pPr>
            <a:r>
              <a:rPr lang="zh-CN" altLang="en-US" b="1" dirty="0"/>
              <a:t>使计算机按照设定的条件重复执行一组命令</a:t>
            </a:r>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a:t>
            </a:fld>
            <a:endParaRPr lang="en-US" altLang="zh-CN"/>
          </a:p>
        </p:txBody>
      </p:sp>
    </p:spTree>
    <p:extLst>
      <p:ext uri="{BB962C8B-B14F-4D97-AF65-F5344CB8AC3E}">
        <p14:creationId xmlns:p14="http://schemas.microsoft.com/office/powerpoint/2010/main" val="2329366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472" y="309250"/>
            <a:ext cx="8105328" cy="1143000"/>
          </a:xfrm>
        </p:spPr>
        <p:txBody>
          <a:bodyPr>
            <a:normAutofit fontScale="90000"/>
          </a:bodyPr>
          <a:lstStyle/>
          <a:p>
            <a:br>
              <a:rPr lang="en-US" altLang="zh-CN" sz="4800" b="1" dirty="0">
                <a:solidFill>
                  <a:srgbClr val="0000FF"/>
                </a:solidFill>
              </a:rPr>
            </a:br>
            <a:r>
              <a:rPr lang="zh-CN" altLang="en-US" sz="4000" b="1" dirty="0"/>
              <a:t>动态规划法 </a:t>
            </a:r>
            <a:r>
              <a:rPr lang="en-US" altLang="zh-CN" sz="4000" b="1" dirty="0"/>
              <a:t>(Dynamic Programming</a:t>
            </a:r>
            <a:r>
              <a:rPr lang="zh-CN" altLang="en-US" sz="4000" b="1" dirty="0"/>
              <a:t>）</a:t>
            </a:r>
            <a:br>
              <a:rPr lang="en-US" altLang="zh-CN" sz="4000" b="1" dirty="0"/>
            </a:br>
            <a:endParaRPr lang="zh-CN" altLang="en-US" sz="4000" dirty="0"/>
          </a:p>
        </p:txBody>
      </p:sp>
      <p:sp>
        <p:nvSpPr>
          <p:cNvPr id="3" name="内容占位符 2"/>
          <p:cNvSpPr>
            <a:spLocks noGrp="1"/>
          </p:cNvSpPr>
          <p:nvPr>
            <p:ph idx="1"/>
          </p:nvPr>
        </p:nvSpPr>
        <p:spPr/>
        <p:txBody>
          <a:bodyPr/>
          <a:lstStyle/>
          <a:p>
            <a:pPr lvl="1"/>
            <a:r>
              <a:rPr lang="zh-CN" altLang="en-US" sz="3600" b="1" dirty="0"/>
              <a:t>动态规划被描述为：如果一个较大问题可以被分解为若干个子问题，且子问题具有重叠，可以将每个子问题的解存放到一个表中，这样就可以通过查表解决问题。</a:t>
            </a:r>
            <a:endParaRPr lang="en-US" altLang="zh-CN" sz="3600" b="1" dirty="0"/>
          </a:p>
          <a:p>
            <a:pPr lvl="1"/>
            <a:r>
              <a:rPr lang="zh-CN" altLang="en-US" sz="3600" b="1" dirty="0"/>
              <a:t>核心思想是以空间换时间！</a:t>
            </a:r>
            <a:endParaRPr lang="en-US" altLang="zh-CN" sz="3600" b="1"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50</a:t>
            </a:fld>
            <a:endParaRPr lang="en-US" altLang="zh-CN"/>
          </a:p>
        </p:txBody>
      </p:sp>
    </p:spTree>
    <p:extLst>
      <p:ext uri="{BB962C8B-B14F-4D97-AF65-F5344CB8AC3E}">
        <p14:creationId xmlns:p14="http://schemas.microsoft.com/office/powerpoint/2010/main" val="56763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800" dirty="0">
                <a:solidFill>
                  <a:schemeClr val="tx1">
                    <a:lumMod val="95000"/>
                  </a:schemeClr>
                </a:solidFill>
              </a:rPr>
              <a:t>*练习</a:t>
            </a:r>
            <a:r>
              <a:rPr lang="en-US" altLang="zh-CN" sz="4800" dirty="0">
                <a:solidFill>
                  <a:schemeClr val="tx1">
                    <a:lumMod val="95000"/>
                  </a:schemeClr>
                </a:solidFill>
              </a:rPr>
              <a:t>---</a:t>
            </a:r>
            <a:r>
              <a:rPr lang="zh-CN" altLang="en-US" sz="4800" dirty="0">
                <a:solidFill>
                  <a:schemeClr val="tx1">
                    <a:lumMod val="95000"/>
                  </a:schemeClr>
                </a:solidFill>
              </a:rPr>
              <a:t>背包问题（重量</a:t>
            </a:r>
            <a:r>
              <a:rPr lang="en-US" altLang="zh-CN" sz="4800" dirty="0">
                <a:solidFill>
                  <a:schemeClr val="tx1">
                    <a:lumMod val="95000"/>
                  </a:schemeClr>
                </a:solidFill>
              </a:rPr>
              <a:t>&lt;=5</a:t>
            </a:r>
            <a:r>
              <a:rPr lang="zh-CN" altLang="en-US" sz="4800" dirty="0">
                <a:solidFill>
                  <a:schemeClr val="tx1">
                    <a:lumMod val="95000"/>
                  </a:schemeClr>
                </a:solidFill>
              </a:rPr>
              <a:t>）</a:t>
            </a:r>
            <a:br>
              <a:rPr lang="zh-CN" altLang="en-US" sz="4800" dirty="0">
                <a:solidFill>
                  <a:schemeClr val="tx1">
                    <a:lumMod val="95000"/>
                  </a:schemeClr>
                </a:solidFill>
              </a:rPr>
            </a:b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51</a:t>
            </a:fld>
            <a:endParaRPr lang="en-US" altLang="zh-CN"/>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980728"/>
            <a:ext cx="10261600"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030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800" b="1" dirty="0"/>
              <a:t>回溯法 （</a:t>
            </a:r>
            <a:r>
              <a:rPr lang="en-US" altLang="zh-CN" sz="4800" b="1" dirty="0">
                <a:sym typeface="Webdings" pitchFamily="18" charset="2"/>
              </a:rPr>
              <a:t> Backtracking </a:t>
            </a:r>
            <a:r>
              <a:rPr lang="en-US" altLang="zh-CN" sz="4800" b="1" dirty="0"/>
              <a:t>）</a:t>
            </a:r>
            <a:br>
              <a:rPr lang="zh-CN" altLang="en-US" sz="4800" b="1" dirty="0">
                <a:latin typeface="宋体" charset="-122"/>
              </a:rPr>
            </a:br>
            <a:endParaRPr lang="zh-CN" altLang="en-US" dirty="0"/>
          </a:p>
        </p:txBody>
      </p:sp>
      <p:sp>
        <p:nvSpPr>
          <p:cNvPr id="3" name="内容占位符 2"/>
          <p:cNvSpPr>
            <a:spLocks noGrp="1"/>
          </p:cNvSpPr>
          <p:nvPr>
            <p:ph idx="1"/>
          </p:nvPr>
        </p:nvSpPr>
        <p:spPr>
          <a:xfrm>
            <a:off x="1981200" y="1268761"/>
            <a:ext cx="7467600" cy="4857403"/>
          </a:xfrm>
        </p:spPr>
        <p:txBody>
          <a:bodyPr/>
          <a:lstStyle/>
          <a:p>
            <a:r>
              <a:rPr lang="zh-CN" altLang="en-US" sz="3200" b="1" dirty="0"/>
              <a:t>回溯法也叫穷尽搜索法（</a:t>
            </a:r>
            <a:r>
              <a:rPr lang="en-US" altLang="zh-CN" sz="3200" b="1" dirty="0"/>
              <a:t>Brute-Force Search），</a:t>
            </a:r>
            <a:r>
              <a:rPr lang="zh-CN" altLang="en-US" sz="3200" b="1" dirty="0"/>
              <a:t>尝试分步地去解决一个问题。在分步解决问题的过程中，当它通过尝试发现现有的分步答案不能得到有效的、正确的解答的时候，将取消上一步甚至上几步的计算，再通过其他的可能的分步解答再次尝试寻找问题的答案。通常使用递归实现。</a:t>
            </a:r>
            <a:endParaRPr lang="en-US" altLang="zh-CN" sz="3200" b="1" dirty="0"/>
          </a:p>
          <a:p>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52</a:t>
            </a:fld>
            <a:endParaRPr lang="en-US" altLang="zh-CN"/>
          </a:p>
        </p:txBody>
      </p:sp>
    </p:spTree>
    <p:extLst>
      <p:ext uri="{BB962C8B-B14F-4D97-AF65-F5344CB8AC3E}">
        <p14:creationId xmlns:p14="http://schemas.microsoft.com/office/powerpoint/2010/main" val="1847407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3"/>
          <p:cNvSpPr txBox="1">
            <a:spLocks noChangeArrowheads="1"/>
          </p:cNvSpPr>
          <p:nvPr/>
        </p:nvSpPr>
        <p:spPr bwMode="auto">
          <a:xfrm>
            <a:off x="2514600" y="609601"/>
            <a:ext cx="7696200" cy="701675"/>
          </a:xfrm>
          <a:prstGeom prst="rect">
            <a:avLst/>
          </a:prstGeom>
          <a:noFill/>
          <a:ln w="9525">
            <a:noFill/>
            <a:miter lim="800000"/>
            <a:headEnd/>
            <a:tailEnd/>
          </a:ln>
          <a:effectLst/>
        </p:spPr>
        <p:txBody>
          <a:bodyPr>
            <a:spAutoFit/>
          </a:bodyPr>
          <a:lstStyle/>
          <a:p>
            <a:r>
              <a:rPr lang="zh-CN" altLang="en-US" sz="2000" b="1" dirty="0"/>
              <a:t>在一个</a:t>
            </a:r>
            <a:r>
              <a:rPr lang="en-US" altLang="zh-CN" sz="2000" b="1" dirty="0"/>
              <a:t>8 </a:t>
            </a:r>
            <a:r>
              <a:rPr lang="en-US" altLang="zh-CN" sz="2000" b="1" dirty="0">
                <a:sym typeface="Symbol" pitchFamily="18" charset="2"/>
              </a:rPr>
              <a:t> 8 </a:t>
            </a:r>
            <a:r>
              <a:rPr lang="zh-CN" altLang="en-US" sz="2000" b="1" dirty="0">
                <a:sym typeface="Symbol" pitchFamily="18" charset="2"/>
              </a:rPr>
              <a:t>的棋盘上</a:t>
            </a:r>
            <a:r>
              <a:rPr lang="en-US" altLang="zh-CN" sz="2000" b="1" dirty="0">
                <a:sym typeface="Symbol" pitchFamily="18" charset="2"/>
              </a:rPr>
              <a:t> </a:t>
            </a:r>
            <a:r>
              <a:rPr lang="zh-CN" altLang="en-US" sz="2000" b="1" dirty="0">
                <a:sym typeface="Symbol" pitchFamily="18" charset="2"/>
              </a:rPr>
              <a:t>寻求一种</a:t>
            </a:r>
            <a:r>
              <a:rPr lang="en-US" altLang="zh-CN" sz="2000" b="1" dirty="0">
                <a:sym typeface="Symbol" pitchFamily="18" charset="2"/>
              </a:rPr>
              <a:t>8</a:t>
            </a:r>
            <a:r>
              <a:rPr lang="zh-CN" altLang="en-US" sz="2000" b="1" dirty="0">
                <a:sym typeface="Symbol" pitchFamily="18" charset="2"/>
              </a:rPr>
              <a:t>皇后的摆法，使得任意两个皇后都不会产生攻击。</a:t>
            </a:r>
            <a:endParaRPr lang="en-US" altLang="zh-CN" sz="2000" b="1" i="1" baseline="-25000" dirty="0"/>
          </a:p>
        </p:txBody>
      </p:sp>
      <p:sp>
        <p:nvSpPr>
          <p:cNvPr id="136196" name="Text Box 4"/>
          <p:cNvSpPr txBox="1">
            <a:spLocks noChangeArrowheads="1"/>
          </p:cNvSpPr>
          <p:nvPr/>
        </p:nvSpPr>
        <p:spPr bwMode="auto">
          <a:xfrm>
            <a:off x="2514600" y="1295400"/>
            <a:ext cx="7543800" cy="707886"/>
          </a:xfrm>
          <a:prstGeom prst="rect">
            <a:avLst/>
          </a:prstGeom>
          <a:noFill/>
          <a:ln w="9525">
            <a:noFill/>
            <a:miter lim="800000"/>
            <a:headEnd/>
            <a:tailEnd/>
          </a:ln>
          <a:effectLst/>
        </p:spPr>
        <p:txBody>
          <a:bodyPr>
            <a:spAutoFit/>
          </a:bodyPr>
          <a:lstStyle/>
          <a:p>
            <a:r>
              <a:rPr lang="zh-CN" altLang="en-US" sz="2000" b="1" dirty="0"/>
              <a:t>两个皇后会产生攻击的充分必要条件是她们处在同一行或同一列或同一对角线（正或反）上。</a:t>
            </a:r>
            <a:endParaRPr lang="en-US" altLang="zh-CN" sz="2000" b="1" dirty="0"/>
          </a:p>
        </p:txBody>
      </p:sp>
      <p:grpSp>
        <p:nvGrpSpPr>
          <p:cNvPr id="2" name="Group 5"/>
          <p:cNvGrpSpPr>
            <a:grpSpLocks/>
          </p:cNvGrpSpPr>
          <p:nvPr/>
        </p:nvGrpSpPr>
        <p:grpSpPr bwMode="auto">
          <a:xfrm>
            <a:off x="2286000" y="2057400"/>
            <a:ext cx="2743200" cy="2743200"/>
            <a:chOff x="480" y="1824"/>
            <a:chExt cx="1728" cy="1728"/>
          </a:xfrm>
        </p:grpSpPr>
        <p:sp>
          <p:nvSpPr>
            <p:cNvPr id="136198" name="Rectangle 6"/>
            <p:cNvSpPr>
              <a:spLocks noChangeArrowheads="1"/>
            </p:cNvSpPr>
            <p:nvPr/>
          </p:nvSpPr>
          <p:spPr bwMode="auto">
            <a:xfrm>
              <a:off x="672"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199" name="Rectangle 7"/>
            <p:cNvSpPr>
              <a:spLocks noChangeArrowheads="1"/>
            </p:cNvSpPr>
            <p:nvPr/>
          </p:nvSpPr>
          <p:spPr bwMode="auto">
            <a:xfrm>
              <a:off x="864"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0" name="Rectangle 8"/>
            <p:cNvSpPr>
              <a:spLocks noChangeArrowheads="1"/>
            </p:cNvSpPr>
            <p:nvPr/>
          </p:nvSpPr>
          <p:spPr bwMode="auto">
            <a:xfrm>
              <a:off x="1056"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1" name="Rectangle 9"/>
            <p:cNvSpPr>
              <a:spLocks noChangeArrowheads="1"/>
            </p:cNvSpPr>
            <p:nvPr/>
          </p:nvSpPr>
          <p:spPr bwMode="auto">
            <a:xfrm>
              <a:off x="1248"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2" name="Rectangle 10"/>
            <p:cNvSpPr>
              <a:spLocks noChangeArrowheads="1"/>
            </p:cNvSpPr>
            <p:nvPr/>
          </p:nvSpPr>
          <p:spPr bwMode="auto">
            <a:xfrm>
              <a:off x="1440"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3" name="Rectangle 11"/>
            <p:cNvSpPr>
              <a:spLocks noChangeArrowheads="1"/>
            </p:cNvSpPr>
            <p:nvPr/>
          </p:nvSpPr>
          <p:spPr bwMode="auto">
            <a:xfrm>
              <a:off x="1632"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4" name="Rectangle 12"/>
            <p:cNvSpPr>
              <a:spLocks noChangeArrowheads="1"/>
            </p:cNvSpPr>
            <p:nvPr/>
          </p:nvSpPr>
          <p:spPr bwMode="auto">
            <a:xfrm>
              <a:off x="1824"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5" name="Rectangle 13"/>
            <p:cNvSpPr>
              <a:spLocks noChangeArrowheads="1"/>
            </p:cNvSpPr>
            <p:nvPr/>
          </p:nvSpPr>
          <p:spPr bwMode="auto">
            <a:xfrm>
              <a:off x="2016" y="201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6" name="Rectangle 14"/>
            <p:cNvSpPr>
              <a:spLocks noChangeArrowheads="1"/>
            </p:cNvSpPr>
            <p:nvPr/>
          </p:nvSpPr>
          <p:spPr bwMode="auto">
            <a:xfrm>
              <a:off x="672"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7" name="Rectangle 15"/>
            <p:cNvSpPr>
              <a:spLocks noChangeArrowheads="1"/>
            </p:cNvSpPr>
            <p:nvPr/>
          </p:nvSpPr>
          <p:spPr bwMode="auto">
            <a:xfrm>
              <a:off x="864"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8" name="Rectangle 16"/>
            <p:cNvSpPr>
              <a:spLocks noChangeArrowheads="1"/>
            </p:cNvSpPr>
            <p:nvPr/>
          </p:nvSpPr>
          <p:spPr bwMode="auto">
            <a:xfrm>
              <a:off x="1056"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09" name="Rectangle 17"/>
            <p:cNvSpPr>
              <a:spLocks noChangeArrowheads="1"/>
            </p:cNvSpPr>
            <p:nvPr/>
          </p:nvSpPr>
          <p:spPr bwMode="auto">
            <a:xfrm>
              <a:off x="1248"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0" name="Rectangle 18"/>
            <p:cNvSpPr>
              <a:spLocks noChangeArrowheads="1"/>
            </p:cNvSpPr>
            <p:nvPr/>
          </p:nvSpPr>
          <p:spPr bwMode="auto">
            <a:xfrm>
              <a:off x="1440"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1" name="Rectangle 19"/>
            <p:cNvSpPr>
              <a:spLocks noChangeArrowheads="1"/>
            </p:cNvSpPr>
            <p:nvPr/>
          </p:nvSpPr>
          <p:spPr bwMode="auto">
            <a:xfrm>
              <a:off x="1632"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2" name="Rectangle 20"/>
            <p:cNvSpPr>
              <a:spLocks noChangeArrowheads="1"/>
            </p:cNvSpPr>
            <p:nvPr/>
          </p:nvSpPr>
          <p:spPr bwMode="auto">
            <a:xfrm>
              <a:off x="1824"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3" name="Rectangle 21"/>
            <p:cNvSpPr>
              <a:spLocks noChangeArrowheads="1"/>
            </p:cNvSpPr>
            <p:nvPr/>
          </p:nvSpPr>
          <p:spPr bwMode="auto">
            <a:xfrm>
              <a:off x="2016" y="220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4" name="Rectangle 22"/>
            <p:cNvSpPr>
              <a:spLocks noChangeArrowheads="1"/>
            </p:cNvSpPr>
            <p:nvPr/>
          </p:nvSpPr>
          <p:spPr bwMode="auto">
            <a:xfrm>
              <a:off x="672"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5" name="Rectangle 23"/>
            <p:cNvSpPr>
              <a:spLocks noChangeArrowheads="1"/>
            </p:cNvSpPr>
            <p:nvPr/>
          </p:nvSpPr>
          <p:spPr bwMode="auto">
            <a:xfrm>
              <a:off x="864"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6" name="Rectangle 24"/>
            <p:cNvSpPr>
              <a:spLocks noChangeArrowheads="1"/>
            </p:cNvSpPr>
            <p:nvPr/>
          </p:nvSpPr>
          <p:spPr bwMode="auto">
            <a:xfrm>
              <a:off x="1056"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7" name="Rectangle 25"/>
            <p:cNvSpPr>
              <a:spLocks noChangeArrowheads="1"/>
            </p:cNvSpPr>
            <p:nvPr/>
          </p:nvSpPr>
          <p:spPr bwMode="auto">
            <a:xfrm>
              <a:off x="1248"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8" name="Rectangle 26"/>
            <p:cNvSpPr>
              <a:spLocks noChangeArrowheads="1"/>
            </p:cNvSpPr>
            <p:nvPr/>
          </p:nvSpPr>
          <p:spPr bwMode="auto">
            <a:xfrm>
              <a:off x="1440"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19" name="Rectangle 27"/>
            <p:cNvSpPr>
              <a:spLocks noChangeArrowheads="1"/>
            </p:cNvSpPr>
            <p:nvPr/>
          </p:nvSpPr>
          <p:spPr bwMode="auto">
            <a:xfrm>
              <a:off x="1632"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0" name="Rectangle 28"/>
            <p:cNvSpPr>
              <a:spLocks noChangeArrowheads="1"/>
            </p:cNvSpPr>
            <p:nvPr/>
          </p:nvSpPr>
          <p:spPr bwMode="auto">
            <a:xfrm>
              <a:off x="1824"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1" name="Rectangle 29"/>
            <p:cNvSpPr>
              <a:spLocks noChangeArrowheads="1"/>
            </p:cNvSpPr>
            <p:nvPr/>
          </p:nvSpPr>
          <p:spPr bwMode="auto">
            <a:xfrm>
              <a:off x="2016" y="240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2" name="Rectangle 30"/>
            <p:cNvSpPr>
              <a:spLocks noChangeArrowheads="1"/>
            </p:cNvSpPr>
            <p:nvPr/>
          </p:nvSpPr>
          <p:spPr bwMode="auto">
            <a:xfrm>
              <a:off x="672"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3" name="Rectangle 31"/>
            <p:cNvSpPr>
              <a:spLocks noChangeArrowheads="1"/>
            </p:cNvSpPr>
            <p:nvPr/>
          </p:nvSpPr>
          <p:spPr bwMode="auto">
            <a:xfrm>
              <a:off x="864"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4" name="Rectangle 32"/>
            <p:cNvSpPr>
              <a:spLocks noChangeArrowheads="1"/>
            </p:cNvSpPr>
            <p:nvPr/>
          </p:nvSpPr>
          <p:spPr bwMode="auto">
            <a:xfrm>
              <a:off x="1056"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5" name="Rectangle 33"/>
            <p:cNvSpPr>
              <a:spLocks noChangeArrowheads="1"/>
            </p:cNvSpPr>
            <p:nvPr/>
          </p:nvSpPr>
          <p:spPr bwMode="auto">
            <a:xfrm>
              <a:off x="1248"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6" name="Rectangle 34"/>
            <p:cNvSpPr>
              <a:spLocks noChangeArrowheads="1"/>
            </p:cNvSpPr>
            <p:nvPr/>
          </p:nvSpPr>
          <p:spPr bwMode="auto">
            <a:xfrm>
              <a:off x="1440"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7" name="Rectangle 35"/>
            <p:cNvSpPr>
              <a:spLocks noChangeArrowheads="1"/>
            </p:cNvSpPr>
            <p:nvPr/>
          </p:nvSpPr>
          <p:spPr bwMode="auto">
            <a:xfrm>
              <a:off x="1632"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8" name="Rectangle 36"/>
            <p:cNvSpPr>
              <a:spLocks noChangeArrowheads="1"/>
            </p:cNvSpPr>
            <p:nvPr/>
          </p:nvSpPr>
          <p:spPr bwMode="auto">
            <a:xfrm>
              <a:off x="1824"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29" name="Rectangle 37"/>
            <p:cNvSpPr>
              <a:spLocks noChangeArrowheads="1"/>
            </p:cNvSpPr>
            <p:nvPr/>
          </p:nvSpPr>
          <p:spPr bwMode="auto">
            <a:xfrm>
              <a:off x="2016" y="2592"/>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0" name="Rectangle 38"/>
            <p:cNvSpPr>
              <a:spLocks noChangeArrowheads="1"/>
            </p:cNvSpPr>
            <p:nvPr/>
          </p:nvSpPr>
          <p:spPr bwMode="auto">
            <a:xfrm>
              <a:off x="672"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1" name="Rectangle 39"/>
            <p:cNvSpPr>
              <a:spLocks noChangeArrowheads="1"/>
            </p:cNvSpPr>
            <p:nvPr/>
          </p:nvSpPr>
          <p:spPr bwMode="auto">
            <a:xfrm>
              <a:off x="864"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2" name="Rectangle 40"/>
            <p:cNvSpPr>
              <a:spLocks noChangeArrowheads="1"/>
            </p:cNvSpPr>
            <p:nvPr/>
          </p:nvSpPr>
          <p:spPr bwMode="auto">
            <a:xfrm>
              <a:off x="1056"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3" name="Rectangle 41"/>
            <p:cNvSpPr>
              <a:spLocks noChangeArrowheads="1"/>
            </p:cNvSpPr>
            <p:nvPr/>
          </p:nvSpPr>
          <p:spPr bwMode="auto">
            <a:xfrm>
              <a:off x="1248"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4" name="Rectangle 42"/>
            <p:cNvSpPr>
              <a:spLocks noChangeArrowheads="1"/>
            </p:cNvSpPr>
            <p:nvPr/>
          </p:nvSpPr>
          <p:spPr bwMode="auto">
            <a:xfrm>
              <a:off x="1440"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5" name="Rectangle 43"/>
            <p:cNvSpPr>
              <a:spLocks noChangeArrowheads="1"/>
            </p:cNvSpPr>
            <p:nvPr/>
          </p:nvSpPr>
          <p:spPr bwMode="auto">
            <a:xfrm>
              <a:off x="1632"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6" name="Rectangle 44"/>
            <p:cNvSpPr>
              <a:spLocks noChangeArrowheads="1"/>
            </p:cNvSpPr>
            <p:nvPr/>
          </p:nvSpPr>
          <p:spPr bwMode="auto">
            <a:xfrm>
              <a:off x="1824"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7" name="Rectangle 45"/>
            <p:cNvSpPr>
              <a:spLocks noChangeArrowheads="1"/>
            </p:cNvSpPr>
            <p:nvPr/>
          </p:nvSpPr>
          <p:spPr bwMode="auto">
            <a:xfrm>
              <a:off x="2016" y="2784"/>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8" name="Rectangle 46"/>
            <p:cNvSpPr>
              <a:spLocks noChangeArrowheads="1"/>
            </p:cNvSpPr>
            <p:nvPr/>
          </p:nvSpPr>
          <p:spPr bwMode="auto">
            <a:xfrm>
              <a:off x="672"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39" name="Rectangle 47"/>
            <p:cNvSpPr>
              <a:spLocks noChangeArrowheads="1"/>
            </p:cNvSpPr>
            <p:nvPr/>
          </p:nvSpPr>
          <p:spPr bwMode="auto">
            <a:xfrm>
              <a:off x="864"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0" name="Rectangle 48"/>
            <p:cNvSpPr>
              <a:spLocks noChangeArrowheads="1"/>
            </p:cNvSpPr>
            <p:nvPr/>
          </p:nvSpPr>
          <p:spPr bwMode="auto">
            <a:xfrm>
              <a:off x="1056"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1" name="Rectangle 49"/>
            <p:cNvSpPr>
              <a:spLocks noChangeArrowheads="1"/>
            </p:cNvSpPr>
            <p:nvPr/>
          </p:nvSpPr>
          <p:spPr bwMode="auto">
            <a:xfrm>
              <a:off x="1248"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2" name="Rectangle 50"/>
            <p:cNvSpPr>
              <a:spLocks noChangeArrowheads="1"/>
            </p:cNvSpPr>
            <p:nvPr/>
          </p:nvSpPr>
          <p:spPr bwMode="auto">
            <a:xfrm>
              <a:off x="1440"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3" name="Rectangle 51"/>
            <p:cNvSpPr>
              <a:spLocks noChangeArrowheads="1"/>
            </p:cNvSpPr>
            <p:nvPr/>
          </p:nvSpPr>
          <p:spPr bwMode="auto">
            <a:xfrm>
              <a:off x="1632"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4" name="Rectangle 52"/>
            <p:cNvSpPr>
              <a:spLocks noChangeArrowheads="1"/>
            </p:cNvSpPr>
            <p:nvPr/>
          </p:nvSpPr>
          <p:spPr bwMode="auto">
            <a:xfrm>
              <a:off x="1824"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5" name="Rectangle 53"/>
            <p:cNvSpPr>
              <a:spLocks noChangeArrowheads="1"/>
            </p:cNvSpPr>
            <p:nvPr/>
          </p:nvSpPr>
          <p:spPr bwMode="auto">
            <a:xfrm>
              <a:off x="2016" y="2976"/>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6" name="Rectangle 54"/>
            <p:cNvSpPr>
              <a:spLocks noChangeArrowheads="1"/>
            </p:cNvSpPr>
            <p:nvPr/>
          </p:nvSpPr>
          <p:spPr bwMode="auto">
            <a:xfrm>
              <a:off x="672"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7" name="Rectangle 55"/>
            <p:cNvSpPr>
              <a:spLocks noChangeArrowheads="1"/>
            </p:cNvSpPr>
            <p:nvPr/>
          </p:nvSpPr>
          <p:spPr bwMode="auto">
            <a:xfrm>
              <a:off x="864"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8" name="Rectangle 56"/>
            <p:cNvSpPr>
              <a:spLocks noChangeArrowheads="1"/>
            </p:cNvSpPr>
            <p:nvPr/>
          </p:nvSpPr>
          <p:spPr bwMode="auto">
            <a:xfrm>
              <a:off x="1056"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49" name="Rectangle 57"/>
            <p:cNvSpPr>
              <a:spLocks noChangeArrowheads="1"/>
            </p:cNvSpPr>
            <p:nvPr/>
          </p:nvSpPr>
          <p:spPr bwMode="auto">
            <a:xfrm>
              <a:off x="1248"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0" name="Rectangle 58"/>
            <p:cNvSpPr>
              <a:spLocks noChangeArrowheads="1"/>
            </p:cNvSpPr>
            <p:nvPr/>
          </p:nvSpPr>
          <p:spPr bwMode="auto">
            <a:xfrm>
              <a:off x="1440"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1" name="Rectangle 59"/>
            <p:cNvSpPr>
              <a:spLocks noChangeArrowheads="1"/>
            </p:cNvSpPr>
            <p:nvPr/>
          </p:nvSpPr>
          <p:spPr bwMode="auto">
            <a:xfrm>
              <a:off x="1632"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2" name="Rectangle 60"/>
            <p:cNvSpPr>
              <a:spLocks noChangeArrowheads="1"/>
            </p:cNvSpPr>
            <p:nvPr/>
          </p:nvSpPr>
          <p:spPr bwMode="auto">
            <a:xfrm>
              <a:off x="1824"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3" name="Rectangle 61"/>
            <p:cNvSpPr>
              <a:spLocks noChangeArrowheads="1"/>
            </p:cNvSpPr>
            <p:nvPr/>
          </p:nvSpPr>
          <p:spPr bwMode="auto">
            <a:xfrm>
              <a:off x="2016" y="3168"/>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4" name="Rectangle 62"/>
            <p:cNvSpPr>
              <a:spLocks noChangeArrowheads="1"/>
            </p:cNvSpPr>
            <p:nvPr/>
          </p:nvSpPr>
          <p:spPr bwMode="auto">
            <a:xfrm>
              <a:off x="672"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5" name="Rectangle 63"/>
            <p:cNvSpPr>
              <a:spLocks noChangeArrowheads="1"/>
            </p:cNvSpPr>
            <p:nvPr/>
          </p:nvSpPr>
          <p:spPr bwMode="auto">
            <a:xfrm>
              <a:off x="864"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6" name="Rectangle 64"/>
            <p:cNvSpPr>
              <a:spLocks noChangeArrowheads="1"/>
            </p:cNvSpPr>
            <p:nvPr/>
          </p:nvSpPr>
          <p:spPr bwMode="auto">
            <a:xfrm>
              <a:off x="1056"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7" name="Rectangle 65"/>
            <p:cNvSpPr>
              <a:spLocks noChangeArrowheads="1"/>
            </p:cNvSpPr>
            <p:nvPr/>
          </p:nvSpPr>
          <p:spPr bwMode="auto">
            <a:xfrm>
              <a:off x="1248"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8" name="Rectangle 66"/>
            <p:cNvSpPr>
              <a:spLocks noChangeArrowheads="1"/>
            </p:cNvSpPr>
            <p:nvPr/>
          </p:nvSpPr>
          <p:spPr bwMode="auto">
            <a:xfrm>
              <a:off x="1440"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59" name="Rectangle 67"/>
            <p:cNvSpPr>
              <a:spLocks noChangeArrowheads="1"/>
            </p:cNvSpPr>
            <p:nvPr/>
          </p:nvSpPr>
          <p:spPr bwMode="auto">
            <a:xfrm>
              <a:off x="1632"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60" name="Rectangle 68"/>
            <p:cNvSpPr>
              <a:spLocks noChangeArrowheads="1"/>
            </p:cNvSpPr>
            <p:nvPr/>
          </p:nvSpPr>
          <p:spPr bwMode="auto">
            <a:xfrm>
              <a:off x="1824"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sp>
          <p:nvSpPr>
            <p:cNvPr id="136261" name="Rectangle 69"/>
            <p:cNvSpPr>
              <a:spLocks noChangeArrowheads="1"/>
            </p:cNvSpPr>
            <p:nvPr/>
          </p:nvSpPr>
          <p:spPr bwMode="auto">
            <a:xfrm>
              <a:off x="2016" y="3360"/>
              <a:ext cx="192" cy="192"/>
            </a:xfrm>
            <a:prstGeom prst="rect">
              <a:avLst/>
            </a:prstGeom>
            <a:noFill/>
            <a:ln w="25400">
              <a:solidFill>
                <a:schemeClr val="tx1"/>
              </a:solidFill>
              <a:miter lim="800000"/>
              <a:headEnd/>
              <a:tailEnd/>
            </a:ln>
            <a:effectLst/>
          </p:spPr>
          <p:txBody>
            <a:bodyPr wrap="none" lIns="90000" tIns="46800" rIns="90000" bIns="46800" anchor="ctr"/>
            <a:lstStyle/>
            <a:p>
              <a:endParaRPr lang="zh-CN" altLang="en-US"/>
            </a:p>
          </p:txBody>
        </p:sp>
        <p:grpSp>
          <p:nvGrpSpPr>
            <p:cNvPr id="3" name="Group 70"/>
            <p:cNvGrpSpPr>
              <a:grpSpLocks/>
            </p:cNvGrpSpPr>
            <p:nvPr/>
          </p:nvGrpSpPr>
          <p:grpSpPr bwMode="auto">
            <a:xfrm>
              <a:off x="672" y="1824"/>
              <a:ext cx="1536" cy="192"/>
              <a:chOff x="672" y="1824"/>
              <a:chExt cx="1536" cy="192"/>
            </a:xfrm>
          </p:grpSpPr>
          <p:sp>
            <p:nvSpPr>
              <p:cNvPr id="136263" name="Rectangle 71"/>
              <p:cNvSpPr>
                <a:spLocks noChangeArrowheads="1"/>
              </p:cNvSpPr>
              <p:nvPr/>
            </p:nvSpPr>
            <p:spPr bwMode="auto">
              <a:xfrm>
                <a:off x="672"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1</a:t>
                </a:r>
              </a:p>
            </p:txBody>
          </p:sp>
          <p:sp>
            <p:nvSpPr>
              <p:cNvPr id="136264" name="Rectangle 72"/>
              <p:cNvSpPr>
                <a:spLocks noChangeArrowheads="1"/>
              </p:cNvSpPr>
              <p:nvPr/>
            </p:nvSpPr>
            <p:spPr bwMode="auto">
              <a:xfrm>
                <a:off x="864"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2</a:t>
                </a:r>
              </a:p>
            </p:txBody>
          </p:sp>
          <p:sp>
            <p:nvSpPr>
              <p:cNvPr id="136265" name="Rectangle 73"/>
              <p:cNvSpPr>
                <a:spLocks noChangeArrowheads="1"/>
              </p:cNvSpPr>
              <p:nvPr/>
            </p:nvSpPr>
            <p:spPr bwMode="auto">
              <a:xfrm>
                <a:off x="1056"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3</a:t>
                </a:r>
              </a:p>
            </p:txBody>
          </p:sp>
          <p:sp>
            <p:nvSpPr>
              <p:cNvPr id="136266" name="Rectangle 74"/>
              <p:cNvSpPr>
                <a:spLocks noChangeArrowheads="1"/>
              </p:cNvSpPr>
              <p:nvPr/>
            </p:nvSpPr>
            <p:spPr bwMode="auto">
              <a:xfrm>
                <a:off x="1248"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4</a:t>
                </a:r>
              </a:p>
            </p:txBody>
          </p:sp>
          <p:sp>
            <p:nvSpPr>
              <p:cNvPr id="136267" name="Rectangle 75"/>
              <p:cNvSpPr>
                <a:spLocks noChangeArrowheads="1"/>
              </p:cNvSpPr>
              <p:nvPr/>
            </p:nvSpPr>
            <p:spPr bwMode="auto">
              <a:xfrm>
                <a:off x="1440"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5</a:t>
                </a:r>
              </a:p>
            </p:txBody>
          </p:sp>
          <p:sp>
            <p:nvSpPr>
              <p:cNvPr id="136268" name="Rectangle 76"/>
              <p:cNvSpPr>
                <a:spLocks noChangeArrowheads="1"/>
              </p:cNvSpPr>
              <p:nvPr/>
            </p:nvSpPr>
            <p:spPr bwMode="auto">
              <a:xfrm>
                <a:off x="1632"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6</a:t>
                </a:r>
              </a:p>
            </p:txBody>
          </p:sp>
          <p:sp>
            <p:nvSpPr>
              <p:cNvPr id="136269" name="Rectangle 77"/>
              <p:cNvSpPr>
                <a:spLocks noChangeArrowheads="1"/>
              </p:cNvSpPr>
              <p:nvPr/>
            </p:nvSpPr>
            <p:spPr bwMode="auto">
              <a:xfrm>
                <a:off x="1824"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7</a:t>
                </a:r>
              </a:p>
            </p:txBody>
          </p:sp>
          <p:sp>
            <p:nvSpPr>
              <p:cNvPr id="136270" name="Rectangle 78"/>
              <p:cNvSpPr>
                <a:spLocks noChangeArrowheads="1"/>
              </p:cNvSpPr>
              <p:nvPr/>
            </p:nvSpPr>
            <p:spPr bwMode="auto">
              <a:xfrm>
                <a:off x="2016"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8</a:t>
                </a:r>
              </a:p>
            </p:txBody>
          </p:sp>
        </p:grpSp>
        <p:grpSp>
          <p:nvGrpSpPr>
            <p:cNvPr id="4" name="Group 79"/>
            <p:cNvGrpSpPr>
              <a:grpSpLocks/>
            </p:cNvGrpSpPr>
            <p:nvPr/>
          </p:nvGrpSpPr>
          <p:grpSpPr bwMode="auto">
            <a:xfrm rot="-5400000">
              <a:off x="-192" y="2688"/>
              <a:ext cx="1536" cy="192"/>
              <a:chOff x="672" y="1824"/>
              <a:chExt cx="1536" cy="192"/>
            </a:xfrm>
          </p:grpSpPr>
          <p:sp>
            <p:nvSpPr>
              <p:cNvPr id="136272" name="Rectangle 80"/>
              <p:cNvSpPr>
                <a:spLocks noChangeArrowheads="1"/>
              </p:cNvSpPr>
              <p:nvPr/>
            </p:nvSpPr>
            <p:spPr bwMode="auto">
              <a:xfrm>
                <a:off x="672"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8</a:t>
                </a:r>
              </a:p>
            </p:txBody>
          </p:sp>
          <p:sp>
            <p:nvSpPr>
              <p:cNvPr id="136273" name="Rectangle 81"/>
              <p:cNvSpPr>
                <a:spLocks noChangeArrowheads="1"/>
              </p:cNvSpPr>
              <p:nvPr/>
            </p:nvSpPr>
            <p:spPr bwMode="auto">
              <a:xfrm>
                <a:off x="864"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7</a:t>
                </a:r>
              </a:p>
            </p:txBody>
          </p:sp>
          <p:sp>
            <p:nvSpPr>
              <p:cNvPr id="136274" name="Rectangle 82"/>
              <p:cNvSpPr>
                <a:spLocks noChangeArrowheads="1"/>
              </p:cNvSpPr>
              <p:nvPr/>
            </p:nvSpPr>
            <p:spPr bwMode="auto">
              <a:xfrm>
                <a:off x="1056"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6</a:t>
                </a:r>
              </a:p>
            </p:txBody>
          </p:sp>
          <p:sp>
            <p:nvSpPr>
              <p:cNvPr id="136275" name="Rectangle 83"/>
              <p:cNvSpPr>
                <a:spLocks noChangeArrowheads="1"/>
              </p:cNvSpPr>
              <p:nvPr/>
            </p:nvSpPr>
            <p:spPr bwMode="auto">
              <a:xfrm>
                <a:off x="1248"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5</a:t>
                </a:r>
              </a:p>
            </p:txBody>
          </p:sp>
          <p:sp>
            <p:nvSpPr>
              <p:cNvPr id="136276" name="Rectangle 84"/>
              <p:cNvSpPr>
                <a:spLocks noChangeArrowheads="1"/>
              </p:cNvSpPr>
              <p:nvPr/>
            </p:nvSpPr>
            <p:spPr bwMode="auto">
              <a:xfrm>
                <a:off x="1440"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4</a:t>
                </a:r>
              </a:p>
            </p:txBody>
          </p:sp>
          <p:sp>
            <p:nvSpPr>
              <p:cNvPr id="136277" name="Rectangle 85"/>
              <p:cNvSpPr>
                <a:spLocks noChangeArrowheads="1"/>
              </p:cNvSpPr>
              <p:nvPr/>
            </p:nvSpPr>
            <p:spPr bwMode="auto">
              <a:xfrm>
                <a:off x="1632"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3</a:t>
                </a:r>
              </a:p>
            </p:txBody>
          </p:sp>
          <p:sp>
            <p:nvSpPr>
              <p:cNvPr id="136278" name="Rectangle 86"/>
              <p:cNvSpPr>
                <a:spLocks noChangeArrowheads="1"/>
              </p:cNvSpPr>
              <p:nvPr/>
            </p:nvSpPr>
            <p:spPr bwMode="auto">
              <a:xfrm>
                <a:off x="1824"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2</a:t>
                </a:r>
              </a:p>
            </p:txBody>
          </p:sp>
          <p:sp>
            <p:nvSpPr>
              <p:cNvPr id="136279" name="Rectangle 87"/>
              <p:cNvSpPr>
                <a:spLocks noChangeArrowheads="1"/>
              </p:cNvSpPr>
              <p:nvPr/>
            </p:nvSpPr>
            <p:spPr bwMode="auto">
              <a:xfrm>
                <a:off x="2016" y="1824"/>
                <a:ext cx="192" cy="192"/>
              </a:xfrm>
              <a:prstGeom prst="rect">
                <a:avLst/>
              </a:prstGeom>
              <a:noFill/>
              <a:ln w="25400">
                <a:noFill/>
                <a:miter lim="800000"/>
                <a:headEnd/>
                <a:tailEnd/>
              </a:ln>
              <a:effectLst/>
            </p:spPr>
            <p:txBody>
              <a:bodyPr wrap="none" lIns="90000" tIns="46800" rIns="90000" bIns="46800" anchor="ctr"/>
              <a:lstStyle/>
              <a:p>
                <a:pPr algn="ctr"/>
                <a:r>
                  <a:rPr lang="en-US" altLang="zh-CN" b="1"/>
                  <a:t>1</a:t>
                </a:r>
              </a:p>
            </p:txBody>
          </p:sp>
        </p:grpSp>
      </p:grpSp>
      <p:grpSp>
        <p:nvGrpSpPr>
          <p:cNvPr id="5" name="Group 88"/>
          <p:cNvGrpSpPr>
            <a:grpSpLocks/>
          </p:cNvGrpSpPr>
          <p:nvPr/>
        </p:nvGrpSpPr>
        <p:grpSpPr bwMode="auto">
          <a:xfrm>
            <a:off x="2590800" y="2362200"/>
            <a:ext cx="2438400" cy="2438400"/>
            <a:chOff x="672" y="2016"/>
            <a:chExt cx="1536" cy="1536"/>
          </a:xfrm>
        </p:grpSpPr>
        <p:sp>
          <p:nvSpPr>
            <p:cNvPr id="136281" name="Rectangle 89"/>
            <p:cNvSpPr>
              <a:spLocks noChangeArrowheads="1"/>
            </p:cNvSpPr>
            <p:nvPr/>
          </p:nvSpPr>
          <p:spPr bwMode="auto">
            <a:xfrm>
              <a:off x="1248" y="2016"/>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2" name="Rectangle 90"/>
            <p:cNvSpPr>
              <a:spLocks noChangeArrowheads="1"/>
            </p:cNvSpPr>
            <p:nvPr/>
          </p:nvSpPr>
          <p:spPr bwMode="auto">
            <a:xfrm>
              <a:off x="1632" y="2208"/>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3" name="Rectangle 91"/>
            <p:cNvSpPr>
              <a:spLocks noChangeArrowheads="1"/>
            </p:cNvSpPr>
            <p:nvPr/>
          </p:nvSpPr>
          <p:spPr bwMode="auto">
            <a:xfrm>
              <a:off x="2016" y="2400"/>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4" name="Rectangle 92"/>
            <p:cNvSpPr>
              <a:spLocks noChangeArrowheads="1"/>
            </p:cNvSpPr>
            <p:nvPr/>
          </p:nvSpPr>
          <p:spPr bwMode="auto">
            <a:xfrm>
              <a:off x="1824" y="2784"/>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5" name="Rectangle 93"/>
            <p:cNvSpPr>
              <a:spLocks noChangeArrowheads="1"/>
            </p:cNvSpPr>
            <p:nvPr/>
          </p:nvSpPr>
          <p:spPr bwMode="auto">
            <a:xfrm>
              <a:off x="1440" y="3360"/>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6" name="Rectangle 94"/>
            <p:cNvSpPr>
              <a:spLocks noChangeArrowheads="1"/>
            </p:cNvSpPr>
            <p:nvPr/>
          </p:nvSpPr>
          <p:spPr bwMode="auto">
            <a:xfrm>
              <a:off x="1056" y="3168"/>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7" name="Rectangle 95"/>
            <p:cNvSpPr>
              <a:spLocks noChangeArrowheads="1"/>
            </p:cNvSpPr>
            <p:nvPr/>
          </p:nvSpPr>
          <p:spPr bwMode="auto">
            <a:xfrm>
              <a:off x="672" y="2976"/>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36288" name="Rectangle 96"/>
            <p:cNvSpPr>
              <a:spLocks noChangeArrowheads="1"/>
            </p:cNvSpPr>
            <p:nvPr/>
          </p:nvSpPr>
          <p:spPr bwMode="auto">
            <a:xfrm>
              <a:off x="864" y="2592"/>
              <a:ext cx="192" cy="192"/>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grpSp>
      <p:sp>
        <p:nvSpPr>
          <p:cNvPr id="136289" name="Text Box 97"/>
          <p:cNvSpPr txBox="1">
            <a:spLocks noChangeArrowheads="1"/>
          </p:cNvSpPr>
          <p:nvPr/>
        </p:nvSpPr>
        <p:spPr bwMode="auto">
          <a:xfrm>
            <a:off x="5410200" y="2057401"/>
            <a:ext cx="4648200" cy="402291"/>
          </a:xfrm>
          <a:prstGeom prst="rect">
            <a:avLst/>
          </a:prstGeom>
          <a:noFill/>
          <a:ln w="25400">
            <a:noFill/>
            <a:miter lim="800000"/>
            <a:headEnd/>
            <a:tailEnd/>
          </a:ln>
          <a:effectLst/>
        </p:spPr>
        <p:txBody>
          <a:bodyPr lIns="90000" tIns="46800" rIns="90000" bIns="46800">
            <a:spAutoFit/>
          </a:bodyPr>
          <a:lstStyle/>
          <a:p>
            <a:pPr>
              <a:spcBef>
                <a:spcPct val="50000"/>
              </a:spcBef>
            </a:pPr>
            <a:r>
              <a:rPr lang="en-US" altLang="zh-CN" b="1" dirty="0" err="1">
                <a:solidFill>
                  <a:schemeClr val="hlink"/>
                </a:solidFill>
              </a:rPr>
              <a:t>Q</a:t>
            </a:r>
            <a:r>
              <a:rPr lang="en-US" altLang="zh-CN" b="1" i="1" baseline="-25000" dirty="0" err="1">
                <a:solidFill>
                  <a:schemeClr val="hlink"/>
                </a:solidFill>
              </a:rPr>
              <a:t>i</a:t>
            </a:r>
            <a:r>
              <a:rPr lang="en-US" altLang="zh-CN" b="1" dirty="0">
                <a:solidFill>
                  <a:schemeClr val="hlink"/>
                </a:solidFill>
              </a:rPr>
              <a:t> ::=</a:t>
            </a:r>
            <a:r>
              <a:rPr lang="en-US" altLang="zh-CN" b="1" dirty="0"/>
              <a:t> </a:t>
            </a:r>
            <a:r>
              <a:rPr lang="zh-CN" altLang="en-US" b="1" dirty="0"/>
              <a:t>表示皇后在第</a:t>
            </a:r>
            <a:r>
              <a:rPr lang="en-US" altLang="zh-CN" sz="2000" b="1" i="1" dirty="0" err="1"/>
              <a:t>i</a:t>
            </a:r>
            <a:r>
              <a:rPr lang="zh-CN" altLang="en-US" sz="2000" b="1" i="1" dirty="0"/>
              <a:t>行</a:t>
            </a:r>
            <a:endParaRPr lang="en-US" altLang="zh-CN" sz="2000" b="1" dirty="0"/>
          </a:p>
        </p:txBody>
      </p:sp>
      <p:sp>
        <p:nvSpPr>
          <p:cNvPr id="136290" name="Text Box 98"/>
          <p:cNvSpPr txBox="1">
            <a:spLocks noChangeArrowheads="1"/>
          </p:cNvSpPr>
          <p:nvPr/>
        </p:nvSpPr>
        <p:spPr bwMode="auto">
          <a:xfrm>
            <a:off x="5486400" y="2438401"/>
            <a:ext cx="4648200" cy="402291"/>
          </a:xfrm>
          <a:prstGeom prst="rect">
            <a:avLst/>
          </a:prstGeom>
          <a:noFill/>
          <a:ln w="25400">
            <a:noFill/>
            <a:miter lim="800000"/>
            <a:headEnd/>
            <a:tailEnd/>
          </a:ln>
          <a:effectLst/>
        </p:spPr>
        <p:txBody>
          <a:bodyPr lIns="90000" tIns="46800" rIns="90000" bIns="46800">
            <a:spAutoFit/>
          </a:bodyPr>
          <a:lstStyle/>
          <a:p>
            <a:pPr marL="758825" indent="-758825">
              <a:spcBef>
                <a:spcPct val="50000"/>
              </a:spcBef>
            </a:pPr>
            <a:r>
              <a:rPr lang="en-US" altLang="zh-CN" b="1" i="1" dirty="0">
                <a:solidFill>
                  <a:schemeClr val="hlink"/>
                </a:solidFill>
              </a:rPr>
              <a:t>x</a:t>
            </a:r>
            <a:r>
              <a:rPr lang="en-US" altLang="zh-CN" b="1" i="1" baseline="-25000" dirty="0">
                <a:solidFill>
                  <a:schemeClr val="hlink"/>
                </a:solidFill>
              </a:rPr>
              <a:t>i</a:t>
            </a:r>
            <a:r>
              <a:rPr lang="en-US" altLang="zh-CN" b="1" dirty="0">
                <a:solidFill>
                  <a:schemeClr val="hlink"/>
                </a:solidFill>
              </a:rPr>
              <a:t> ::=</a:t>
            </a:r>
            <a:r>
              <a:rPr lang="en-US" altLang="zh-CN" b="1" dirty="0"/>
              <a:t> </a:t>
            </a:r>
            <a:r>
              <a:rPr lang="en-US" altLang="zh-CN" sz="2000" b="1" dirty="0" err="1"/>
              <a:t>Q</a:t>
            </a:r>
            <a:r>
              <a:rPr lang="en-US" altLang="zh-CN" sz="2000" b="1" i="1" baseline="-25000" dirty="0" err="1"/>
              <a:t>i</a:t>
            </a:r>
            <a:r>
              <a:rPr lang="en-US" altLang="zh-CN" sz="2000" b="1" dirty="0"/>
              <a:t> </a:t>
            </a:r>
            <a:r>
              <a:rPr lang="zh-CN" altLang="en-US" sz="2000" b="1" dirty="0"/>
              <a:t>所在的列下标</a:t>
            </a:r>
            <a:endParaRPr lang="en-US" altLang="zh-CN" sz="2000" b="1" dirty="0"/>
          </a:p>
        </p:txBody>
      </p:sp>
      <p:sp>
        <p:nvSpPr>
          <p:cNvPr id="136291" name="Text Box 99"/>
          <p:cNvSpPr txBox="1">
            <a:spLocks noChangeArrowheads="1"/>
          </p:cNvSpPr>
          <p:nvPr/>
        </p:nvSpPr>
        <p:spPr bwMode="auto">
          <a:xfrm>
            <a:off x="5453058" y="2857497"/>
            <a:ext cx="4610128" cy="402291"/>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zh-CN" altLang="en-US" sz="2000" b="1" dirty="0"/>
              <a:t>容易验证一个解</a:t>
            </a:r>
            <a:r>
              <a:rPr lang="en-US" altLang="zh-CN" sz="2000" b="1" dirty="0"/>
              <a:t> = ( </a:t>
            </a:r>
            <a:r>
              <a:rPr lang="en-US" altLang="zh-CN" sz="2000" b="1" i="1" dirty="0"/>
              <a:t>x</a:t>
            </a:r>
            <a:r>
              <a:rPr lang="en-US" altLang="zh-CN" sz="2000" b="1" baseline="-25000" dirty="0"/>
              <a:t>1</a:t>
            </a:r>
            <a:r>
              <a:rPr lang="en-US" altLang="zh-CN" sz="2000" b="1" dirty="0"/>
              <a:t>, </a:t>
            </a:r>
            <a:r>
              <a:rPr lang="en-US" altLang="zh-CN" sz="2000" b="1" i="1" dirty="0"/>
              <a:t>x</a:t>
            </a:r>
            <a:r>
              <a:rPr lang="en-US" altLang="zh-CN" sz="2000" b="1" baseline="-25000" dirty="0"/>
              <a:t>2</a:t>
            </a:r>
            <a:r>
              <a:rPr lang="en-US" altLang="zh-CN" sz="2000" b="1" dirty="0"/>
              <a:t>, ... , </a:t>
            </a:r>
            <a:r>
              <a:rPr lang="en-US" altLang="zh-CN" sz="2000" b="1" i="1" dirty="0"/>
              <a:t>x</a:t>
            </a:r>
            <a:r>
              <a:rPr lang="en-US" altLang="zh-CN" sz="2000" b="1" baseline="-25000" dirty="0"/>
              <a:t>8</a:t>
            </a:r>
            <a:r>
              <a:rPr lang="en-US" altLang="zh-CN" sz="2000" b="1" dirty="0"/>
              <a:t> )</a:t>
            </a:r>
          </a:p>
        </p:txBody>
      </p:sp>
      <p:sp>
        <p:nvSpPr>
          <p:cNvPr id="136292" name="Text Box 100"/>
          <p:cNvSpPr txBox="1">
            <a:spLocks noChangeArrowheads="1"/>
          </p:cNvSpPr>
          <p:nvPr/>
        </p:nvSpPr>
        <p:spPr bwMode="auto">
          <a:xfrm>
            <a:off x="7315200" y="3286125"/>
            <a:ext cx="2709890" cy="371513"/>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en-US" altLang="zh-CN" b="1" dirty="0"/>
              <a:t>= ( 4, 6, 8, 2, 7, 1, 3, 5 )</a:t>
            </a:r>
          </a:p>
        </p:txBody>
      </p:sp>
      <p:sp>
        <p:nvSpPr>
          <p:cNvPr id="136293" name="Text Box 101"/>
          <p:cNvSpPr txBox="1">
            <a:spLocks noChangeArrowheads="1"/>
          </p:cNvSpPr>
          <p:nvPr/>
        </p:nvSpPr>
        <p:spPr bwMode="auto">
          <a:xfrm>
            <a:off x="2452662" y="5143513"/>
            <a:ext cx="1428760" cy="402291"/>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zh-CN" altLang="en-US" sz="2000" b="1" dirty="0">
                <a:solidFill>
                  <a:schemeClr val="accent1"/>
                </a:solidFill>
                <a:latin typeface="Arial" pitchFamily="34" charset="0"/>
              </a:rPr>
              <a:t>约束条件</a:t>
            </a:r>
            <a:r>
              <a:rPr lang="en-US" altLang="zh-CN" sz="2000" b="1" dirty="0">
                <a:solidFill>
                  <a:schemeClr val="accent1"/>
                </a:solidFill>
                <a:latin typeface="Arial" pitchFamily="34" charset="0"/>
              </a:rPr>
              <a:t>:</a:t>
            </a:r>
          </a:p>
        </p:txBody>
      </p:sp>
      <p:sp>
        <p:nvSpPr>
          <p:cNvPr id="136294" name="Text Box 102"/>
          <p:cNvSpPr txBox="1">
            <a:spLocks noChangeArrowheads="1"/>
          </p:cNvSpPr>
          <p:nvPr/>
        </p:nvSpPr>
        <p:spPr bwMode="auto">
          <a:xfrm>
            <a:off x="3810000" y="5105401"/>
            <a:ext cx="5105400" cy="371513"/>
          </a:xfrm>
          <a:prstGeom prst="rect">
            <a:avLst/>
          </a:prstGeom>
          <a:noFill/>
          <a:ln w="25400">
            <a:noFill/>
            <a:miter lim="800000"/>
            <a:headEnd/>
            <a:tailEnd/>
          </a:ln>
          <a:effectLst/>
        </p:spPr>
        <p:txBody>
          <a:bodyPr lIns="90000" tIns="46800" rIns="90000" bIns="46800">
            <a:spAutoFit/>
          </a:bodyPr>
          <a:lstStyle/>
          <a:p>
            <a:pPr>
              <a:spcBef>
                <a:spcPct val="50000"/>
              </a:spcBef>
            </a:pPr>
            <a:r>
              <a:rPr lang="en-US" altLang="zh-CN" b="1">
                <a:sym typeface="Wingdings" pitchFamily="2" charset="2"/>
              </a:rPr>
              <a:t> </a:t>
            </a:r>
            <a:r>
              <a:rPr lang="en-US" altLang="zh-CN" b="1" i="1">
                <a:sym typeface="Wingdings" pitchFamily="2" charset="2"/>
              </a:rPr>
              <a:t>S</a:t>
            </a:r>
            <a:r>
              <a:rPr lang="en-US" altLang="zh-CN" b="1" i="1" baseline="-25000">
                <a:sym typeface="Wingdings" pitchFamily="2" charset="2"/>
              </a:rPr>
              <a:t>i</a:t>
            </a:r>
            <a:r>
              <a:rPr lang="en-US" altLang="zh-CN" b="1" i="1">
                <a:sym typeface="Wingdings" pitchFamily="2" charset="2"/>
              </a:rPr>
              <a:t> </a:t>
            </a:r>
            <a:r>
              <a:rPr lang="en-US" altLang="zh-CN" b="1">
                <a:sym typeface="Wingdings" pitchFamily="2" charset="2"/>
              </a:rPr>
              <a:t>= { 1,2,3,4,5,6,7,8 } for 1 </a:t>
            </a:r>
            <a:r>
              <a:rPr lang="en-US" altLang="zh-CN" b="1">
                <a:sym typeface="Symbol" pitchFamily="18" charset="2"/>
              </a:rPr>
              <a:t> </a:t>
            </a:r>
            <a:r>
              <a:rPr lang="en-US" altLang="zh-CN" b="1" i="1">
                <a:sym typeface="Symbol" pitchFamily="18" charset="2"/>
              </a:rPr>
              <a:t>i </a:t>
            </a:r>
            <a:r>
              <a:rPr lang="en-US" altLang="zh-CN" b="1">
                <a:sym typeface="Symbol" pitchFamily="18" charset="2"/>
              </a:rPr>
              <a:t> 8</a:t>
            </a:r>
            <a:endParaRPr lang="en-US" altLang="zh-CN" b="1"/>
          </a:p>
        </p:txBody>
      </p:sp>
      <p:sp>
        <p:nvSpPr>
          <p:cNvPr id="136295" name="AutoShape 103"/>
          <p:cNvSpPr>
            <a:spLocks noChangeArrowheads="1"/>
          </p:cNvSpPr>
          <p:nvPr/>
        </p:nvSpPr>
        <p:spPr bwMode="auto">
          <a:xfrm>
            <a:off x="5595934" y="3357562"/>
            <a:ext cx="4178300" cy="1143000"/>
          </a:xfrm>
          <a:prstGeom prst="wedgeEllipseCallout">
            <a:avLst>
              <a:gd name="adj1" fmla="val -46162"/>
              <a:gd name="adj2" fmla="val 101528"/>
            </a:avLst>
          </a:prstGeom>
          <a:gradFill rotWithShape="0">
            <a:gsLst>
              <a:gs pos="0">
                <a:srgbClr val="FFFFFF">
                  <a:gamma/>
                  <a:shade val="85882"/>
                  <a:invGamma/>
                </a:srgbClr>
              </a:gs>
              <a:gs pos="100000">
                <a:srgbClr val="FFFFFF"/>
              </a:gs>
            </a:gsLst>
            <a:lin ang="18900000" scaled="1"/>
          </a:gradFill>
          <a:ln w="25400">
            <a:solidFill>
              <a:schemeClr val="tx1"/>
            </a:solidFill>
            <a:miter lim="800000"/>
            <a:headEnd/>
            <a:tailEnd/>
          </a:ln>
          <a:effectLst/>
        </p:spPr>
        <p:txBody>
          <a:bodyPr wrap="none" lIns="90000" tIns="46800" rIns="90000" bIns="46800" anchor="ctr"/>
          <a:lstStyle/>
          <a:p>
            <a:pPr algn="ctr"/>
            <a:r>
              <a:rPr lang="zh-CN" altLang="en-US" sz="2000" b="1" dirty="0"/>
              <a:t>这意味着有</a:t>
            </a:r>
            <a:r>
              <a:rPr lang="en-US" altLang="zh-CN" sz="2000" b="1" dirty="0"/>
              <a:t>8</a:t>
            </a:r>
            <a:r>
              <a:rPr lang="en-US" altLang="zh-CN" sz="2000" b="1" baseline="30000" dirty="0"/>
              <a:t>8</a:t>
            </a:r>
            <a:r>
              <a:rPr lang="en-US" altLang="zh-CN" sz="2000" b="1" dirty="0"/>
              <a:t> </a:t>
            </a:r>
            <a:r>
              <a:rPr lang="zh-CN" altLang="en-US" sz="2000" b="1" dirty="0"/>
              <a:t>种需要验证的可能</a:t>
            </a:r>
            <a:r>
              <a:rPr lang="en-US" altLang="zh-CN" sz="2000" b="1" dirty="0"/>
              <a:t>.</a:t>
            </a:r>
          </a:p>
        </p:txBody>
      </p:sp>
      <p:sp>
        <p:nvSpPr>
          <p:cNvPr id="136296" name="Text Box 104"/>
          <p:cNvSpPr txBox="1">
            <a:spLocks noChangeArrowheads="1"/>
          </p:cNvSpPr>
          <p:nvPr/>
        </p:nvSpPr>
        <p:spPr bwMode="auto">
          <a:xfrm>
            <a:off x="3810000" y="5562601"/>
            <a:ext cx="2667000" cy="371513"/>
          </a:xfrm>
          <a:prstGeom prst="rect">
            <a:avLst/>
          </a:prstGeom>
          <a:noFill/>
          <a:ln w="25400">
            <a:noFill/>
            <a:miter lim="800000"/>
            <a:headEnd/>
            <a:tailEnd/>
          </a:ln>
          <a:effectLst/>
        </p:spPr>
        <p:txBody>
          <a:bodyPr lIns="90000" tIns="46800" rIns="90000" bIns="46800">
            <a:spAutoFit/>
          </a:bodyPr>
          <a:lstStyle/>
          <a:p>
            <a:pPr>
              <a:spcBef>
                <a:spcPct val="50000"/>
              </a:spcBef>
            </a:pPr>
            <a:r>
              <a:rPr lang="en-US" altLang="zh-CN" b="1">
                <a:sym typeface="Wingdings" pitchFamily="2" charset="2"/>
              </a:rPr>
              <a:t> </a:t>
            </a:r>
            <a:r>
              <a:rPr lang="en-US" altLang="zh-CN" b="1" i="1">
                <a:sym typeface="Wingdings" pitchFamily="2" charset="2"/>
              </a:rPr>
              <a:t>x</a:t>
            </a:r>
            <a:r>
              <a:rPr lang="en-US" altLang="zh-CN" b="1" i="1" baseline="-25000">
                <a:sym typeface="Wingdings" pitchFamily="2" charset="2"/>
              </a:rPr>
              <a:t>i</a:t>
            </a:r>
            <a:r>
              <a:rPr lang="en-US" altLang="zh-CN" b="1">
                <a:sym typeface="Wingdings" pitchFamily="2" charset="2"/>
              </a:rPr>
              <a:t> </a:t>
            </a:r>
            <a:r>
              <a:rPr lang="en-US" altLang="zh-CN" b="1">
                <a:sym typeface="Symbol" pitchFamily="18" charset="2"/>
              </a:rPr>
              <a:t> </a:t>
            </a:r>
            <a:r>
              <a:rPr lang="en-US" altLang="zh-CN" b="1" i="1">
                <a:sym typeface="Symbol" pitchFamily="18" charset="2"/>
              </a:rPr>
              <a:t>x</a:t>
            </a:r>
            <a:r>
              <a:rPr lang="en-US" altLang="zh-CN" b="1" i="1" baseline="-25000">
                <a:sym typeface="Symbol" pitchFamily="18" charset="2"/>
              </a:rPr>
              <a:t>j</a:t>
            </a:r>
            <a:r>
              <a:rPr lang="en-US" altLang="zh-CN" b="1">
                <a:sym typeface="Symbol" pitchFamily="18" charset="2"/>
              </a:rPr>
              <a:t>  if  </a:t>
            </a:r>
            <a:r>
              <a:rPr lang="en-US" altLang="zh-CN" b="1" i="1">
                <a:sym typeface="Symbol" pitchFamily="18" charset="2"/>
              </a:rPr>
              <a:t>i</a:t>
            </a:r>
            <a:r>
              <a:rPr lang="en-US" altLang="zh-CN" b="1">
                <a:sym typeface="Symbol" pitchFamily="18" charset="2"/>
              </a:rPr>
              <a:t>  </a:t>
            </a:r>
            <a:r>
              <a:rPr lang="en-US" altLang="zh-CN" b="1" i="1">
                <a:sym typeface="Symbol" pitchFamily="18" charset="2"/>
              </a:rPr>
              <a:t>j</a:t>
            </a:r>
            <a:endParaRPr lang="en-US" altLang="zh-CN" b="1">
              <a:sym typeface="Symbol" pitchFamily="18" charset="2"/>
            </a:endParaRPr>
          </a:p>
        </p:txBody>
      </p:sp>
      <p:sp>
        <p:nvSpPr>
          <p:cNvPr id="136297" name="Text Box 105"/>
          <p:cNvSpPr txBox="1">
            <a:spLocks noChangeArrowheads="1"/>
          </p:cNvSpPr>
          <p:nvPr/>
        </p:nvSpPr>
        <p:spPr bwMode="auto">
          <a:xfrm>
            <a:off x="6248400" y="5562601"/>
            <a:ext cx="3657600" cy="371513"/>
          </a:xfrm>
          <a:prstGeom prst="rect">
            <a:avLst/>
          </a:prstGeom>
          <a:noFill/>
          <a:ln w="25400">
            <a:noFill/>
            <a:miter lim="800000"/>
            <a:headEnd/>
            <a:tailEnd/>
          </a:ln>
          <a:effectLst/>
        </p:spPr>
        <p:txBody>
          <a:bodyPr lIns="90000" tIns="46800" rIns="90000" bIns="46800">
            <a:spAutoFit/>
          </a:bodyPr>
          <a:lstStyle/>
          <a:p>
            <a:pPr>
              <a:spcBef>
                <a:spcPct val="50000"/>
              </a:spcBef>
            </a:pPr>
            <a:r>
              <a:rPr lang="en-US" altLang="zh-CN" b="1">
                <a:sym typeface="Wingdings" pitchFamily="2" charset="2"/>
              </a:rPr>
              <a:t> ( </a:t>
            </a:r>
            <a:r>
              <a:rPr lang="en-US" altLang="zh-CN" b="1" i="1">
                <a:sym typeface="Wingdings" pitchFamily="2" charset="2"/>
              </a:rPr>
              <a:t>x</a:t>
            </a:r>
            <a:r>
              <a:rPr lang="en-US" altLang="zh-CN" b="1" i="1" baseline="-25000">
                <a:sym typeface="Wingdings" pitchFamily="2" charset="2"/>
              </a:rPr>
              <a:t>i</a:t>
            </a:r>
            <a:r>
              <a:rPr lang="en-US" altLang="zh-CN" b="1">
                <a:sym typeface="Symbol" pitchFamily="18" charset="2"/>
              </a:rPr>
              <a:t></a:t>
            </a:r>
            <a:r>
              <a:rPr lang="en-US" altLang="zh-CN" b="1">
                <a:sym typeface="Wingdings" pitchFamily="2" charset="2"/>
              </a:rPr>
              <a:t> </a:t>
            </a:r>
            <a:r>
              <a:rPr lang="en-US" altLang="zh-CN" b="1" i="1">
                <a:sym typeface="Symbol" pitchFamily="18" charset="2"/>
              </a:rPr>
              <a:t>x</a:t>
            </a:r>
            <a:r>
              <a:rPr lang="en-US" altLang="zh-CN" b="1" i="1" baseline="-25000">
                <a:sym typeface="Symbol" pitchFamily="18" charset="2"/>
              </a:rPr>
              <a:t>j</a:t>
            </a:r>
            <a:r>
              <a:rPr lang="en-US" altLang="zh-CN" b="1">
                <a:sym typeface="Symbol" pitchFamily="18" charset="2"/>
              </a:rPr>
              <a:t> ) / (</a:t>
            </a:r>
            <a:r>
              <a:rPr lang="en-US" altLang="zh-CN" b="1" i="1">
                <a:sym typeface="Symbol" pitchFamily="18" charset="2"/>
              </a:rPr>
              <a:t>i</a:t>
            </a:r>
            <a:r>
              <a:rPr lang="en-US" altLang="zh-CN" b="1">
                <a:sym typeface="Symbol" pitchFamily="18" charset="2"/>
              </a:rPr>
              <a:t>  </a:t>
            </a:r>
            <a:r>
              <a:rPr lang="en-US" altLang="zh-CN" b="1" i="1">
                <a:sym typeface="Symbol" pitchFamily="18" charset="2"/>
              </a:rPr>
              <a:t>j </a:t>
            </a:r>
            <a:r>
              <a:rPr lang="en-US" altLang="zh-CN" b="1">
                <a:sym typeface="Symbol" pitchFamily="18" charset="2"/>
              </a:rPr>
              <a:t>)   1</a:t>
            </a:r>
          </a:p>
        </p:txBody>
      </p:sp>
      <p:sp>
        <p:nvSpPr>
          <p:cNvPr id="136298" name="AutoShape 106"/>
          <p:cNvSpPr>
            <a:spLocks noChangeArrowheads="1"/>
          </p:cNvSpPr>
          <p:nvPr/>
        </p:nvSpPr>
        <p:spPr bwMode="auto">
          <a:xfrm>
            <a:off x="4167174" y="3429000"/>
            <a:ext cx="4500594" cy="1643074"/>
          </a:xfrm>
          <a:prstGeom prst="wedgeEllipseCallout">
            <a:avLst>
              <a:gd name="adj1" fmla="val -40671"/>
              <a:gd name="adj2" fmla="val 83750"/>
            </a:avLst>
          </a:prstGeom>
          <a:gradFill rotWithShape="0">
            <a:gsLst>
              <a:gs pos="0">
                <a:srgbClr val="FFFFFF">
                  <a:gamma/>
                  <a:shade val="85882"/>
                  <a:invGamma/>
                </a:srgbClr>
              </a:gs>
              <a:gs pos="100000">
                <a:srgbClr val="FFFFFF"/>
              </a:gs>
            </a:gsLst>
            <a:lin ang="18900000" scaled="1"/>
          </a:gradFill>
          <a:ln w="25400">
            <a:solidFill>
              <a:schemeClr val="tx1"/>
            </a:solidFill>
            <a:miter lim="800000"/>
            <a:headEnd/>
            <a:tailEnd/>
          </a:ln>
          <a:effectLst/>
        </p:spPr>
        <p:txBody>
          <a:bodyPr wrap="none" lIns="90000" tIns="46800" rIns="90000" bIns="46800" anchor="ctr"/>
          <a:lstStyle/>
          <a:p>
            <a:pPr algn="ctr"/>
            <a:r>
              <a:rPr lang="zh-CN" altLang="en-US" sz="2000" b="1" dirty="0"/>
              <a:t>这个条件意味着它是</a:t>
            </a:r>
            <a:r>
              <a:rPr lang="en-US" altLang="zh-CN" sz="2000" b="1" dirty="0"/>
              <a:t> 1, 2, ... , 8</a:t>
            </a:r>
          </a:p>
          <a:p>
            <a:pPr algn="ctr"/>
            <a:r>
              <a:rPr lang="zh-CN" altLang="en-US" sz="2000" b="1" dirty="0"/>
              <a:t>的一种排列，所以验证的解空间</a:t>
            </a:r>
            <a:endParaRPr lang="en-US" altLang="zh-CN" sz="2000" b="1" dirty="0"/>
          </a:p>
          <a:p>
            <a:pPr algn="ctr"/>
            <a:r>
              <a:rPr lang="zh-CN" altLang="en-US" sz="2000" b="1" dirty="0"/>
              <a:t>可以减少到</a:t>
            </a:r>
            <a:r>
              <a:rPr lang="en-US" altLang="zh-CN" sz="2000" b="1" dirty="0"/>
              <a:t>8!</a:t>
            </a:r>
            <a:r>
              <a:rPr lang="zh-CN" altLang="en-US" sz="2000" b="1" dirty="0"/>
              <a:t>。但是仍然很大！</a:t>
            </a:r>
            <a:endParaRPr lang="en-US" altLang="zh-CN" sz="2000" b="1" dirty="0"/>
          </a:p>
        </p:txBody>
      </p:sp>
      <p:sp>
        <p:nvSpPr>
          <p:cNvPr id="136299" name="AutoShape 107" descr="羊皮纸"/>
          <p:cNvSpPr>
            <a:spLocks noChangeArrowheads="1"/>
          </p:cNvSpPr>
          <p:nvPr/>
        </p:nvSpPr>
        <p:spPr bwMode="auto">
          <a:xfrm>
            <a:off x="7667636" y="4286256"/>
            <a:ext cx="2714644" cy="928694"/>
          </a:xfrm>
          <a:prstGeom prst="roundRect">
            <a:avLst>
              <a:gd name="adj" fmla="val 16667"/>
            </a:avLst>
          </a:prstGeom>
          <a:blipFill dpi="0" rotWithShape="0">
            <a:blip r:embed="rId8" cstate="print"/>
            <a:srcRect/>
            <a:tile tx="0" ty="0" sx="100000" sy="100000" flip="none" algn="tl"/>
          </a:blipFill>
          <a:ln w="25400">
            <a:solidFill>
              <a:srgbClr val="FFCC99"/>
            </a:solidFill>
            <a:round/>
            <a:headEnd/>
            <a:tailEnd/>
          </a:ln>
          <a:effectLst/>
        </p:spPr>
        <p:txBody>
          <a:bodyPr wrap="none" lIns="90000" tIns="46800" rIns="90000" bIns="46800" anchor="ctr"/>
          <a:lstStyle/>
          <a:p>
            <a:pPr algn="ctr"/>
            <a:r>
              <a:rPr lang="zh-CN" altLang="en-US" sz="2000" b="1" dirty="0">
                <a:effectLst>
                  <a:outerShdw blurRad="38100" dist="38100" dir="2700000" algn="tl">
                    <a:srgbClr val="FFFFFF"/>
                  </a:outerShdw>
                </a:effectLst>
                <a:latin typeface="Arial" pitchFamily="34" charset="0"/>
              </a:rPr>
              <a:t>对</a:t>
            </a:r>
            <a:r>
              <a:rPr lang="en-US" altLang="zh-CN" sz="2000" b="1" dirty="0">
                <a:effectLst>
                  <a:outerShdw blurRad="38100" dist="38100" dir="2700000" algn="tl">
                    <a:srgbClr val="FFFFFF"/>
                  </a:outerShdw>
                </a:effectLst>
                <a:latin typeface="Arial" pitchFamily="34" charset="0"/>
              </a:rPr>
              <a:t> </a:t>
            </a:r>
            <a:r>
              <a:rPr lang="en-US" altLang="zh-CN" sz="2000" b="1" i="1" dirty="0">
                <a:effectLst>
                  <a:outerShdw blurRad="38100" dist="38100" dir="2700000" algn="tl">
                    <a:srgbClr val="FFFFFF"/>
                  </a:outerShdw>
                </a:effectLst>
                <a:latin typeface="Arial" pitchFamily="34" charset="0"/>
              </a:rPr>
              <a:t>n</a:t>
            </a:r>
            <a:r>
              <a:rPr lang="en-US" altLang="zh-CN" sz="2000" b="1" dirty="0">
                <a:effectLst>
                  <a:outerShdw blurRad="38100" dist="38100" dir="2700000" algn="tl">
                    <a:srgbClr val="FFFFFF"/>
                  </a:outerShdw>
                </a:effectLst>
                <a:latin typeface="Arial" pitchFamily="34" charset="0"/>
              </a:rPr>
              <a:t> </a:t>
            </a:r>
            <a:r>
              <a:rPr lang="zh-CN" altLang="en-US" sz="2000" b="1" dirty="0">
                <a:effectLst>
                  <a:outerShdw blurRad="38100" dist="38100" dir="2700000" algn="tl">
                    <a:srgbClr val="FFFFFF"/>
                  </a:outerShdw>
                </a:effectLst>
                <a:latin typeface="Arial" pitchFamily="34" charset="0"/>
              </a:rPr>
              <a:t>皇后问题</a:t>
            </a:r>
            <a:r>
              <a:rPr lang="en-US" altLang="zh-CN" sz="2000" b="1" dirty="0">
                <a:effectLst>
                  <a:outerShdw blurRad="38100" dist="38100" dir="2700000" algn="tl">
                    <a:srgbClr val="FFFFFF"/>
                  </a:outerShdw>
                </a:effectLst>
                <a:latin typeface="Arial" pitchFamily="34" charset="0"/>
              </a:rPr>
              <a:t>, </a:t>
            </a:r>
          </a:p>
          <a:p>
            <a:pPr algn="ctr"/>
            <a:r>
              <a:rPr lang="zh-CN" altLang="en-US" sz="2000" b="1" i="1" dirty="0">
                <a:effectLst>
                  <a:outerShdw blurRad="38100" dist="38100" dir="2700000" algn="tl">
                    <a:srgbClr val="FFFFFF"/>
                  </a:outerShdw>
                </a:effectLst>
                <a:latin typeface="Arial" pitchFamily="34" charset="0"/>
              </a:rPr>
              <a:t>有</a:t>
            </a:r>
            <a:r>
              <a:rPr lang="en-US" altLang="zh-CN" sz="2000" b="1" i="1" dirty="0">
                <a:effectLst>
                  <a:outerShdw blurRad="38100" dist="38100" dir="2700000" algn="tl">
                    <a:srgbClr val="FFFFFF"/>
                  </a:outerShdw>
                </a:effectLst>
                <a:latin typeface="Arial" pitchFamily="34" charset="0"/>
              </a:rPr>
              <a:t>n</a:t>
            </a:r>
            <a:r>
              <a:rPr lang="en-US" altLang="zh-CN" sz="2000" b="1" dirty="0">
                <a:effectLst>
                  <a:outerShdw blurRad="38100" dist="38100" dir="2700000" algn="tl">
                    <a:srgbClr val="FFFFFF"/>
                  </a:outerShdw>
                </a:effectLst>
                <a:latin typeface="Arial" pitchFamily="34" charset="0"/>
              </a:rPr>
              <a:t>! </a:t>
            </a:r>
            <a:r>
              <a:rPr lang="zh-CN" altLang="en-US" sz="2000" b="1" dirty="0">
                <a:effectLst>
                  <a:outerShdw blurRad="38100" dist="38100" dir="2700000" algn="tl">
                    <a:srgbClr val="FFFFFF"/>
                  </a:outerShdw>
                </a:effectLst>
                <a:latin typeface="Arial" pitchFamily="34" charset="0"/>
              </a:rPr>
              <a:t>的计算量！</a:t>
            </a:r>
            <a:endParaRPr lang="en-US" altLang="zh-CN" sz="2000" b="1" dirty="0">
              <a:effectLst>
                <a:outerShdw blurRad="38100" dist="38100" dir="2700000" algn="tl">
                  <a:srgbClr val="FFFFFF"/>
                </a:outerShdw>
              </a:effectLst>
              <a:latin typeface="Arial" pitchFamily="34" charset="0"/>
            </a:endParaRPr>
          </a:p>
        </p:txBody>
      </p:sp>
      <p:sp>
        <p:nvSpPr>
          <p:cNvPr id="136300" name="Text Box 108"/>
          <p:cNvSpPr txBox="1">
            <a:spLocks noChangeArrowheads="1"/>
          </p:cNvSpPr>
          <p:nvPr/>
        </p:nvSpPr>
        <p:spPr bwMode="auto">
          <a:xfrm>
            <a:off x="2057400" y="152400"/>
            <a:ext cx="2590800" cy="400110"/>
          </a:xfrm>
          <a:prstGeom prst="rect">
            <a:avLst/>
          </a:prstGeom>
          <a:noFill/>
          <a:ln w="9525">
            <a:noFill/>
            <a:miter lim="800000"/>
            <a:headEnd/>
            <a:tailEnd/>
          </a:ln>
          <a:effectLst/>
        </p:spPr>
        <p:txBody>
          <a:bodyPr>
            <a:spAutoFit/>
          </a:bodyPr>
          <a:lstStyle/>
          <a:p>
            <a:pPr>
              <a:spcBef>
                <a:spcPct val="50000"/>
              </a:spcBef>
            </a:pPr>
            <a:r>
              <a:rPr lang="en-US" altLang="zh-CN" sz="2000" b="1" dirty="0">
                <a:solidFill>
                  <a:srgbClr val="3333FF"/>
                </a:solidFill>
                <a:sym typeface="Wingdings" pitchFamily="2" charset="2"/>
              </a:rPr>
              <a:t>  </a:t>
            </a:r>
            <a:r>
              <a:rPr lang="zh-CN" altLang="en-US" sz="2000" b="1" dirty="0">
                <a:solidFill>
                  <a:srgbClr val="3333FF"/>
                </a:solidFill>
                <a:sym typeface="Wingdings" pitchFamily="2" charset="2"/>
              </a:rPr>
              <a:t>八皇后问题</a:t>
            </a:r>
            <a:endParaRPr lang="en-US" altLang="zh-CN" sz="2000" b="1" dirty="0"/>
          </a:p>
        </p:txBody>
      </p:sp>
      <p:sp>
        <p:nvSpPr>
          <p:cNvPr id="136301" name="Text Box 109"/>
          <p:cNvSpPr txBox="1">
            <a:spLocks noChangeArrowheads="1"/>
          </p:cNvSpPr>
          <p:nvPr/>
        </p:nvSpPr>
        <p:spPr bwMode="auto">
          <a:xfrm>
            <a:off x="2952729" y="6215082"/>
            <a:ext cx="900113" cy="336550"/>
          </a:xfrm>
          <a:prstGeom prst="rect">
            <a:avLst/>
          </a:prstGeom>
          <a:noFill/>
          <a:ln w="25400">
            <a:noFill/>
            <a:miter lim="800000"/>
            <a:headEnd/>
            <a:tailEnd/>
          </a:ln>
          <a:effectLst/>
        </p:spPr>
        <p:txBody>
          <a:bodyPr>
            <a:spAutoFit/>
          </a:bodyPr>
          <a:lstStyle/>
          <a:p>
            <a:pPr>
              <a:spcBef>
                <a:spcPct val="50000"/>
              </a:spcBef>
            </a:pPr>
            <a:r>
              <a:rPr lang="en-US" altLang="zh-CN" sz="1600" b="1" dirty="0"/>
              <a:t>12/15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300"/>
                                        </p:tgtEl>
                                        <p:attrNameLst>
                                          <p:attrName>style.visibility</p:attrName>
                                        </p:attrNameLst>
                                      </p:cBhvr>
                                      <p:to>
                                        <p:strVal val="visible"/>
                                      </p:to>
                                    </p:set>
                                    <p:animEffect transition="in" filter="wipe(left)">
                                      <p:cBhvr>
                                        <p:cTn id="7" dur="500"/>
                                        <p:tgtEl>
                                          <p:spTgt spid="13630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36195"/>
                                        </p:tgtEl>
                                        <p:attrNameLst>
                                          <p:attrName>style.visibility</p:attrName>
                                        </p:attrNameLst>
                                      </p:cBhvr>
                                      <p:to>
                                        <p:strVal val="visible"/>
                                      </p:to>
                                    </p:set>
                                    <p:animEffect transition="in" filter="strips(downRight)">
                                      <p:cBhvr>
                                        <p:cTn id="11" dur="500"/>
                                        <p:tgtEl>
                                          <p:spTgt spid="136195"/>
                                        </p:tgtEl>
                                      </p:cBhvr>
                                    </p:animEffect>
                                  </p:childTnLst>
                                  <p:subTnLst>
                                    <p:audio>
                                      <p:cMediaNode>
                                        <p:cTn display="0" masterRel="sameClick">
                                          <p:stCondLst>
                                            <p:cond evt="begin" delay="0">
                                              <p:tn val="9"/>
                                            </p:cond>
                                          </p:stCondLst>
                                          <p:endCondLst>
                                            <p:cond evt="onStopAudio" delay="0">
                                              <p:tgtEl>
                                                <p:sldTgt/>
                                              </p:tgtEl>
                                            </p:cond>
                                          </p:endCondLst>
                                        </p:cTn>
                                        <p:tgtEl>
                                          <p:sndTgt r:embed="rId3" name="PROJCTOR.WAV"/>
                                        </p:tgtEl>
                                      </p:cMediaNode>
                                    </p:audio>
                                  </p:sub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36196"/>
                                        </p:tgtEl>
                                        <p:attrNameLst>
                                          <p:attrName>style.visibility</p:attrName>
                                        </p:attrNameLst>
                                      </p:cBhvr>
                                      <p:to>
                                        <p:strVal val="visible"/>
                                      </p:to>
                                    </p:set>
                                    <p:animEffect transition="in" filter="strips(downRight)">
                                      <p:cBhvr>
                                        <p:cTn id="16" dur="500"/>
                                        <p:tgtEl>
                                          <p:spTgt spid="136196"/>
                                        </p:tgtEl>
                                      </p:cBhvr>
                                    </p:animEffect>
                                  </p:childTnLst>
                                  <p:subTnLst>
                                    <p:audio>
                                      <p:cMediaNode>
                                        <p:cTn display="0" masterRel="sameClick">
                                          <p:stCondLst>
                                            <p:cond evt="begin" delay="0">
                                              <p:tn val="14"/>
                                            </p:cond>
                                          </p:stCondLst>
                                          <p:endCondLst>
                                            <p:cond evt="onStopAudio" delay="0">
                                              <p:tgtEl>
                                                <p:sldTgt/>
                                              </p:tgtEl>
                                            </p:cond>
                                          </p:endCondLst>
                                        </p:cTn>
                                        <p:tgtEl>
                                          <p:sndTgt r:embed="rId3" name="PROJCTOR.WAV"/>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ox(out)">
                                      <p:cBhvr>
                                        <p:cTn id="21" dur="500"/>
                                        <p:tgtEl>
                                          <p:spTgt spid="2"/>
                                        </p:tgtEl>
                                      </p:cBhvr>
                                    </p:animEffect>
                                  </p:childTnLst>
                                  <p:subTnLst>
                                    <p:audio>
                                      <p:cMediaNode>
                                        <p:cTn display="0" masterRel="sameClick">
                                          <p:stCondLst>
                                            <p:cond evt="begin" delay="0">
                                              <p:tn val="19"/>
                                            </p:cond>
                                          </p:stCondLst>
                                          <p:endCondLst>
                                            <p:cond evt="onStopAudio" delay="0">
                                              <p:tgtEl>
                                                <p:sldTgt/>
                                              </p:tgtEl>
                                            </p:cond>
                                          </p:endCondLst>
                                        </p:cTn>
                                        <p:tgtEl>
                                          <p:sndTgt r:embed="rId4" name="CAMERA.WAV"/>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6289"/>
                                        </p:tgtEl>
                                        <p:attrNameLst>
                                          <p:attrName>style.visibility</p:attrName>
                                        </p:attrNameLst>
                                      </p:cBhvr>
                                      <p:to>
                                        <p:strVal val="visible"/>
                                      </p:to>
                                    </p:set>
                                    <p:animEffect transition="in" filter="wipe(left)">
                                      <p:cBhvr>
                                        <p:cTn id="26" dur="500"/>
                                        <p:tgtEl>
                                          <p:spTgt spid="136289"/>
                                        </p:tgtEl>
                                      </p:cBhvr>
                                    </p:animEffect>
                                  </p:childTnLst>
                                  <p:subTnLst>
                                    <p:audio>
                                      <p:cMediaNode>
                                        <p:cTn display="0" masterRel="sameClick">
                                          <p:stCondLst>
                                            <p:cond evt="begin" delay="0">
                                              <p:tn val="24"/>
                                            </p:cond>
                                          </p:stCondLst>
                                          <p:endCondLst>
                                            <p:cond evt="onStopAudio" delay="0">
                                              <p:tgtEl>
                                                <p:sldTgt/>
                                              </p:tgtEl>
                                            </p:cond>
                                          </p:endCondLst>
                                        </p:cTn>
                                        <p:tgtEl>
                                          <p:sndTgt r:embed="rId2" name="TYPE.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6290"/>
                                        </p:tgtEl>
                                        <p:attrNameLst>
                                          <p:attrName>style.visibility</p:attrName>
                                        </p:attrNameLst>
                                      </p:cBhvr>
                                      <p:to>
                                        <p:strVal val="visible"/>
                                      </p:to>
                                    </p:set>
                                    <p:animEffect transition="in" filter="wipe(left)">
                                      <p:cBhvr>
                                        <p:cTn id="31" dur="500"/>
                                        <p:tgtEl>
                                          <p:spTgt spid="136290"/>
                                        </p:tgtEl>
                                      </p:cBhvr>
                                    </p:animEffect>
                                  </p:childTnLst>
                                  <p:subTnLst>
                                    <p:audio>
                                      <p:cMediaNode>
                                        <p:cTn display="0" masterRel="sameClick">
                                          <p:stCondLst>
                                            <p:cond evt="begin" delay="0">
                                              <p:tn val="29"/>
                                            </p:cond>
                                          </p:stCondLst>
                                          <p:endCondLst>
                                            <p:cond evt="onStopAudio" delay="0">
                                              <p:tgtEl>
                                                <p:sldTgt/>
                                              </p:tgtEl>
                                            </p:cond>
                                          </p:endCondLst>
                                        </p:cTn>
                                        <p:tgtEl>
                                          <p:sndTgt r:embed="rId2" name="TYPE.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6291"/>
                                        </p:tgtEl>
                                        <p:attrNameLst>
                                          <p:attrName>style.visibility</p:attrName>
                                        </p:attrNameLst>
                                      </p:cBhvr>
                                      <p:to>
                                        <p:strVal val="visible"/>
                                      </p:to>
                                    </p:set>
                                    <p:animEffect transition="in" filter="wipe(left)">
                                      <p:cBhvr>
                                        <p:cTn id="36" dur="500"/>
                                        <p:tgtEl>
                                          <p:spTgt spid="136291"/>
                                        </p:tgtEl>
                                      </p:cBhvr>
                                    </p:animEffect>
                                  </p:childTnLst>
                                  <p:subTnLst>
                                    <p:audio>
                                      <p:cMediaNode>
                                        <p:cTn display="0" masterRel="sameClick">
                                          <p:stCondLst>
                                            <p:cond evt="begin" delay="0">
                                              <p:tn val="34"/>
                                            </p:cond>
                                          </p:stCondLst>
                                          <p:endCondLst>
                                            <p:cond evt="onStopAudio" delay="0">
                                              <p:tgtEl>
                                                <p:sldTgt/>
                                              </p:tgtEl>
                                            </p:cond>
                                          </p:endCondLst>
                                        </p:cTn>
                                        <p:tgtEl>
                                          <p:sndTgt r:embed="rId2" name="TYPE.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subTnLst>
                                    <p:audio>
                                      <p:cMediaNode>
                                        <p:cTn display="0" masterRel="sameClick">
                                          <p:stCondLst>
                                            <p:cond evt="begin" delay="0">
                                              <p:tn val="39"/>
                                            </p:cond>
                                          </p:stCondLst>
                                          <p:endCondLst>
                                            <p:cond evt="onStopAudio" delay="0">
                                              <p:tgtEl>
                                                <p:sldTgt/>
                                              </p:tgtEl>
                                            </p:cond>
                                          </p:endCondLst>
                                        </p:cTn>
                                        <p:tgtEl>
                                          <p:sndTgt r:embed="rId4" name="CAMERA.WAV"/>
                                        </p:tgtEl>
                                      </p:cMediaNode>
                                    </p:audio>
                                  </p:sub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36292"/>
                                        </p:tgtEl>
                                        <p:attrNameLst>
                                          <p:attrName>style.visibility</p:attrName>
                                        </p:attrNameLst>
                                      </p:cBhvr>
                                      <p:to>
                                        <p:strVal val="visible"/>
                                      </p:to>
                                    </p:set>
                                    <p:animEffect transition="in" filter="wipe(left)">
                                      <p:cBhvr>
                                        <p:cTn id="45" dur="500"/>
                                        <p:tgtEl>
                                          <p:spTgt spid="136292"/>
                                        </p:tgtEl>
                                      </p:cBhvr>
                                    </p:animEffect>
                                  </p:childTnLst>
                                  <p:subTnLst>
                                    <p:audio>
                                      <p:cMediaNode>
                                        <p:cTn display="0" masterRel="sameClick">
                                          <p:stCondLst>
                                            <p:cond evt="begin" delay="0">
                                              <p:tn val="43"/>
                                            </p:cond>
                                          </p:stCondLst>
                                          <p:endCondLst>
                                            <p:cond evt="onStopAudio" delay="0">
                                              <p:tgtEl>
                                                <p:sldTgt/>
                                              </p:tgtEl>
                                            </p:cond>
                                          </p:endCondLst>
                                        </p:cTn>
                                        <p:tgtEl>
                                          <p:sndTgt r:embed="rId2" name="TYPE.WAV"/>
                                        </p:tgtEl>
                                      </p:cMediaNode>
                                    </p:audio>
                                  </p:sub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36293"/>
                                        </p:tgtEl>
                                        <p:attrNameLst>
                                          <p:attrName>style.visibility</p:attrName>
                                        </p:attrNameLst>
                                      </p:cBhvr>
                                      <p:to>
                                        <p:strVal val="visible"/>
                                      </p:to>
                                    </p:set>
                                    <p:anim calcmode="lin" valueType="num">
                                      <p:cBhvr additive="base">
                                        <p:cTn id="50" dur="500" fill="hold"/>
                                        <p:tgtEl>
                                          <p:spTgt spid="136293"/>
                                        </p:tgtEl>
                                        <p:attrNameLst>
                                          <p:attrName>ppt_x</p:attrName>
                                        </p:attrNameLst>
                                      </p:cBhvr>
                                      <p:tavLst>
                                        <p:tav tm="0">
                                          <p:val>
                                            <p:strVal val="0-#ppt_w/2"/>
                                          </p:val>
                                        </p:tav>
                                        <p:tav tm="100000">
                                          <p:val>
                                            <p:strVal val="#ppt_x"/>
                                          </p:val>
                                        </p:tav>
                                      </p:tavLst>
                                    </p:anim>
                                    <p:anim calcmode="lin" valueType="num">
                                      <p:cBhvr additive="base">
                                        <p:cTn id="51" dur="500" fill="hold"/>
                                        <p:tgtEl>
                                          <p:spTgt spid="13629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5" name="DING.WAV"/>
                                        </p:tgtEl>
                                      </p:cMediaNode>
                                    </p:audio>
                                  </p:sub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36294"/>
                                        </p:tgtEl>
                                        <p:attrNameLst>
                                          <p:attrName>style.visibility</p:attrName>
                                        </p:attrNameLst>
                                      </p:cBhvr>
                                      <p:to>
                                        <p:strVal val="visible"/>
                                      </p:to>
                                    </p:set>
                                    <p:animEffect transition="in" filter="wipe(left)">
                                      <p:cBhvr>
                                        <p:cTn id="55" dur="500"/>
                                        <p:tgtEl>
                                          <p:spTgt spid="136294"/>
                                        </p:tgtEl>
                                      </p:cBhvr>
                                    </p:animEffect>
                                  </p:childTnLst>
                                  <p:subTnLst>
                                    <p:audio>
                                      <p:cMediaNode>
                                        <p:cTn display="0" masterRel="sameClick">
                                          <p:stCondLst>
                                            <p:cond evt="begin" delay="0">
                                              <p:tn val="53"/>
                                            </p:cond>
                                          </p:stCondLst>
                                          <p:endCondLst>
                                            <p:cond evt="onStopAudio" delay="0">
                                              <p:tgtEl>
                                                <p:sldTgt/>
                                              </p:tgtEl>
                                            </p:cond>
                                          </p:endCondLst>
                                        </p:cTn>
                                        <p:tgtEl>
                                          <p:sndTgt r:embed="rId6" name="CASHREG.WAV"/>
                                        </p:tgtEl>
                                      </p:cMediaNode>
                                    </p:audio>
                                  </p:subTnLst>
                                </p:cTn>
                              </p:par>
                            </p:childTnLst>
                          </p:cTn>
                        </p:par>
                      </p:childTnLst>
                    </p:cTn>
                  </p:par>
                  <p:par>
                    <p:cTn id="56" fill="hold">
                      <p:stCondLst>
                        <p:cond delay="indefinite"/>
                      </p:stCondLst>
                      <p:childTnLst>
                        <p:par>
                          <p:cTn id="57" fill="hold">
                            <p:stCondLst>
                              <p:cond delay="0"/>
                            </p:stCondLst>
                            <p:childTnLst>
                              <p:par>
                                <p:cTn id="58" presetID="18" presetClass="entr" presetSubtype="3" fill="hold" grpId="0" nodeType="clickEffect">
                                  <p:stCondLst>
                                    <p:cond delay="0"/>
                                  </p:stCondLst>
                                  <p:childTnLst>
                                    <p:set>
                                      <p:cBhvr>
                                        <p:cTn id="59" dur="1" fill="hold">
                                          <p:stCondLst>
                                            <p:cond delay="0"/>
                                          </p:stCondLst>
                                        </p:cTn>
                                        <p:tgtEl>
                                          <p:spTgt spid="136295"/>
                                        </p:tgtEl>
                                        <p:attrNameLst>
                                          <p:attrName>style.visibility</p:attrName>
                                        </p:attrNameLst>
                                      </p:cBhvr>
                                      <p:to>
                                        <p:strVal val="visible"/>
                                      </p:to>
                                    </p:set>
                                    <p:animEffect transition="in" filter="strips(upRight)">
                                      <p:cBhvr>
                                        <p:cTn id="60" dur="500"/>
                                        <p:tgtEl>
                                          <p:spTgt spid="136295"/>
                                        </p:tgtEl>
                                      </p:cBhvr>
                                    </p:animEffect>
                                  </p:childTnLst>
                                  <p:subTnLst>
                                    <p:set>
                                      <p:cBhvr override="childStyle">
                                        <p:cTn dur="1" fill="hold" display="0" masterRel="nextClick" afterEffect="1"/>
                                        <p:tgtEl>
                                          <p:spTgt spid="136295"/>
                                        </p:tgtEl>
                                        <p:attrNameLst>
                                          <p:attrName>style.visibility</p:attrName>
                                        </p:attrNameLst>
                                      </p:cBhvr>
                                      <p:to>
                                        <p:strVal val="hidden"/>
                                      </p:to>
                                    </p:set>
                                    <p:audio>
                                      <p:cMediaNode>
                                        <p:cTn display="0" masterRel="sameClick">
                                          <p:stCondLst>
                                            <p:cond evt="begin" delay="0">
                                              <p:tn val="58"/>
                                            </p:cond>
                                          </p:stCondLst>
                                          <p:endCondLst>
                                            <p:cond evt="onStopAudio" delay="0">
                                              <p:tgtEl>
                                                <p:sldTgt/>
                                              </p:tgtEl>
                                            </p:cond>
                                          </p:endCondLst>
                                        </p:cTn>
                                        <p:tgtEl>
                                          <p:sndTgt r:embed="rId7" name="WHOOSH.WAV"/>
                                        </p:tgtEl>
                                      </p:cMediaNode>
                                    </p:audio>
                                  </p:sub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36296"/>
                                        </p:tgtEl>
                                        <p:attrNameLst>
                                          <p:attrName>style.visibility</p:attrName>
                                        </p:attrNameLst>
                                      </p:cBhvr>
                                      <p:to>
                                        <p:strVal val="visible"/>
                                      </p:to>
                                    </p:set>
                                    <p:animEffect transition="in" filter="wipe(left)">
                                      <p:cBhvr>
                                        <p:cTn id="65" dur="500"/>
                                        <p:tgtEl>
                                          <p:spTgt spid="136296"/>
                                        </p:tgtEl>
                                      </p:cBhvr>
                                    </p:animEffect>
                                  </p:childTnLst>
                                  <p:subTnLst>
                                    <p:audio>
                                      <p:cMediaNode>
                                        <p:cTn display="0" masterRel="sameClick">
                                          <p:stCondLst>
                                            <p:cond evt="begin" delay="0">
                                              <p:tn val="63"/>
                                            </p:cond>
                                          </p:stCondLst>
                                          <p:endCondLst>
                                            <p:cond evt="onStopAudio" delay="0">
                                              <p:tgtEl>
                                                <p:sldTgt/>
                                              </p:tgtEl>
                                            </p:cond>
                                          </p:endCondLst>
                                        </p:cTn>
                                        <p:tgtEl>
                                          <p:sndTgt r:embed="rId6" name="CASHREG.WAV"/>
                                        </p:tgtEl>
                                      </p:cMediaNode>
                                    </p:audio>
                                  </p:sub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36297"/>
                                        </p:tgtEl>
                                        <p:attrNameLst>
                                          <p:attrName>style.visibility</p:attrName>
                                        </p:attrNameLst>
                                      </p:cBhvr>
                                      <p:to>
                                        <p:strVal val="visible"/>
                                      </p:to>
                                    </p:set>
                                    <p:animEffect transition="in" filter="wipe(left)">
                                      <p:cBhvr>
                                        <p:cTn id="69" dur="500"/>
                                        <p:tgtEl>
                                          <p:spTgt spid="136297"/>
                                        </p:tgtEl>
                                      </p:cBhvr>
                                    </p:animEffect>
                                  </p:childTnLst>
                                  <p:subTnLst>
                                    <p:audio>
                                      <p:cMediaNode>
                                        <p:cTn display="0" masterRel="sameClick">
                                          <p:stCondLst>
                                            <p:cond evt="begin" delay="0">
                                              <p:tn val="67"/>
                                            </p:cond>
                                          </p:stCondLst>
                                          <p:endCondLst>
                                            <p:cond evt="onStopAudio" delay="0">
                                              <p:tgtEl>
                                                <p:sldTgt/>
                                              </p:tgtEl>
                                            </p:cond>
                                          </p:endCondLst>
                                        </p:cTn>
                                        <p:tgtEl>
                                          <p:sndTgt r:embed="rId6" name="CASHREG.WAV"/>
                                        </p:tgtEl>
                                      </p:cMediaNode>
                                    </p:audio>
                                  </p:subTnLst>
                                </p:cTn>
                              </p:par>
                            </p:childTnLst>
                          </p:cTn>
                        </p:par>
                      </p:childTnLst>
                    </p:cTn>
                  </p:par>
                  <p:par>
                    <p:cTn id="70" fill="hold">
                      <p:stCondLst>
                        <p:cond delay="indefinite"/>
                      </p:stCondLst>
                      <p:childTnLst>
                        <p:par>
                          <p:cTn id="71" fill="hold">
                            <p:stCondLst>
                              <p:cond delay="0"/>
                            </p:stCondLst>
                            <p:childTnLst>
                              <p:par>
                                <p:cTn id="72" presetID="18" presetClass="entr" presetSubtype="3" fill="hold" grpId="0" nodeType="clickEffect">
                                  <p:stCondLst>
                                    <p:cond delay="0"/>
                                  </p:stCondLst>
                                  <p:childTnLst>
                                    <p:set>
                                      <p:cBhvr>
                                        <p:cTn id="73" dur="1" fill="hold">
                                          <p:stCondLst>
                                            <p:cond delay="0"/>
                                          </p:stCondLst>
                                        </p:cTn>
                                        <p:tgtEl>
                                          <p:spTgt spid="136298"/>
                                        </p:tgtEl>
                                        <p:attrNameLst>
                                          <p:attrName>style.visibility</p:attrName>
                                        </p:attrNameLst>
                                      </p:cBhvr>
                                      <p:to>
                                        <p:strVal val="visible"/>
                                      </p:to>
                                    </p:set>
                                    <p:animEffect transition="in" filter="strips(upRight)">
                                      <p:cBhvr>
                                        <p:cTn id="74" dur="500"/>
                                        <p:tgtEl>
                                          <p:spTgt spid="136298"/>
                                        </p:tgtEl>
                                      </p:cBhvr>
                                    </p:animEffect>
                                  </p:childTnLst>
                                  <p:subTnLst>
                                    <p:set>
                                      <p:cBhvr override="childStyle">
                                        <p:cTn dur="1" fill="hold" display="0" masterRel="nextClick" afterEffect="1"/>
                                        <p:tgtEl>
                                          <p:spTgt spid="136298"/>
                                        </p:tgtEl>
                                        <p:attrNameLst>
                                          <p:attrName>style.visibility</p:attrName>
                                        </p:attrNameLst>
                                      </p:cBhvr>
                                      <p:to>
                                        <p:strVal val="hidden"/>
                                      </p:to>
                                    </p:set>
                                    <p:audio>
                                      <p:cMediaNode>
                                        <p:cTn display="0" masterRel="sameClick">
                                          <p:stCondLst>
                                            <p:cond evt="begin" delay="0">
                                              <p:tn val="72"/>
                                            </p:cond>
                                          </p:stCondLst>
                                          <p:endCondLst>
                                            <p:cond evt="onStopAudio" delay="0">
                                              <p:tgtEl>
                                                <p:sldTgt/>
                                              </p:tgtEl>
                                            </p:cond>
                                          </p:endCondLst>
                                        </p:cTn>
                                        <p:tgtEl>
                                          <p:sndTgt r:embed="rId7" name="WHOOSH.WAV"/>
                                        </p:tgtEl>
                                      </p:cMediaNode>
                                    </p:audio>
                                  </p:sub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136299"/>
                                        </p:tgtEl>
                                        <p:attrNameLst>
                                          <p:attrName>style.visibility</p:attrName>
                                        </p:attrNameLst>
                                      </p:cBhvr>
                                      <p:to>
                                        <p:strVal val="visible"/>
                                      </p:to>
                                    </p:set>
                                    <p:animEffect transition="in" filter="wipe(up)">
                                      <p:cBhvr>
                                        <p:cTn id="79" dur="500"/>
                                        <p:tgtEl>
                                          <p:spTgt spid="136299"/>
                                        </p:tgtEl>
                                      </p:cBhvr>
                                    </p:animEffect>
                                  </p:childTnLst>
                                  <p:subTnLst>
                                    <p:audio>
                                      <p:cMediaNode>
                                        <p:cTn display="0" masterRel="sameClick">
                                          <p:stCondLst>
                                            <p:cond evt="begin" delay="0">
                                              <p:tn val="77"/>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utoUpdateAnimBg="0"/>
      <p:bldP spid="136196" grpId="0" autoUpdateAnimBg="0"/>
      <p:bldP spid="136289" grpId="0" autoUpdateAnimBg="0"/>
      <p:bldP spid="136290" grpId="0" autoUpdateAnimBg="0"/>
      <p:bldP spid="136291" grpId="0" autoUpdateAnimBg="0"/>
      <p:bldP spid="136292" grpId="0" autoUpdateAnimBg="0"/>
      <p:bldP spid="136293" grpId="0" autoUpdateAnimBg="0"/>
      <p:bldP spid="136294" grpId="0" autoUpdateAnimBg="0"/>
      <p:bldP spid="136295" grpId="0" animBg="1" autoUpdateAnimBg="0"/>
      <p:bldP spid="136296" grpId="0" autoUpdateAnimBg="0"/>
      <p:bldP spid="136297" grpId="0" autoUpdateAnimBg="0"/>
      <p:bldP spid="136298" grpId="0" animBg="1" autoUpdateAnimBg="0"/>
      <p:bldP spid="136299" grpId="0" animBg="1" autoUpdateAnimBg="0"/>
      <p:bldP spid="13630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Text Box 3"/>
          <p:cNvSpPr txBox="1">
            <a:spLocks noChangeArrowheads="1"/>
          </p:cNvSpPr>
          <p:nvPr/>
        </p:nvSpPr>
        <p:spPr bwMode="auto">
          <a:xfrm>
            <a:off x="2057400" y="381001"/>
            <a:ext cx="5181608" cy="402291"/>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zh-CN" altLang="en-US" sz="2000" b="1" dirty="0">
                <a:solidFill>
                  <a:srgbClr val="0000FF"/>
                </a:solidFill>
              </a:rPr>
              <a:t>回溯法</a:t>
            </a:r>
            <a:r>
              <a:rPr lang="zh-CN" altLang="en-US" sz="2000" b="1" dirty="0"/>
              <a:t> 解决该问题</a:t>
            </a:r>
            <a:r>
              <a:rPr lang="en-US" altLang="zh-CN" sz="2000" b="1" dirty="0">
                <a:solidFill>
                  <a:schemeClr val="accent1"/>
                </a:solidFill>
                <a:latin typeface="Arial" pitchFamily="34" charset="0"/>
              </a:rPr>
              <a:t>:</a:t>
            </a:r>
            <a:r>
              <a:rPr lang="en-US" altLang="zh-CN" sz="2000" b="1" dirty="0">
                <a:latin typeface="Arial" pitchFamily="34" charset="0"/>
              </a:rPr>
              <a:t>  </a:t>
            </a:r>
            <a:r>
              <a:rPr lang="zh-CN" altLang="en-US" sz="2000" b="1" dirty="0">
                <a:latin typeface="Arial" pitchFamily="34" charset="0"/>
              </a:rPr>
              <a:t>以</a:t>
            </a:r>
            <a:r>
              <a:rPr lang="en-US" altLang="zh-CN" sz="2000" b="1" dirty="0">
                <a:solidFill>
                  <a:schemeClr val="hlink"/>
                </a:solidFill>
                <a:latin typeface="Arial" pitchFamily="34" charset="0"/>
              </a:rPr>
              <a:t>4 </a:t>
            </a:r>
            <a:r>
              <a:rPr lang="zh-CN" altLang="en-US" sz="2000" b="1" dirty="0">
                <a:solidFill>
                  <a:schemeClr val="hlink"/>
                </a:solidFill>
                <a:latin typeface="Arial" pitchFamily="34" charset="0"/>
              </a:rPr>
              <a:t>皇后问题</a:t>
            </a:r>
            <a:r>
              <a:rPr lang="en-US" altLang="zh-CN" sz="2000" b="1" dirty="0">
                <a:latin typeface="Arial" pitchFamily="34" charset="0"/>
              </a:rPr>
              <a:t> </a:t>
            </a:r>
            <a:r>
              <a:rPr lang="zh-CN" altLang="en-US" sz="2000" b="1" dirty="0">
                <a:latin typeface="Arial" pitchFamily="34" charset="0"/>
              </a:rPr>
              <a:t>为例</a:t>
            </a:r>
            <a:endParaRPr lang="en-US" altLang="zh-CN" sz="2000" b="1" dirty="0">
              <a:latin typeface="Arial" pitchFamily="34" charset="0"/>
            </a:endParaRPr>
          </a:p>
        </p:txBody>
      </p:sp>
      <p:sp>
        <p:nvSpPr>
          <p:cNvPr id="137220" name="Text Box 4"/>
          <p:cNvSpPr txBox="1">
            <a:spLocks noChangeArrowheads="1"/>
          </p:cNvSpPr>
          <p:nvPr/>
        </p:nvSpPr>
        <p:spPr bwMode="auto">
          <a:xfrm>
            <a:off x="2057400" y="762001"/>
            <a:ext cx="4538666" cy="402291"/>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en-US" altLang="zh-CN" sz="2000" b="1" dirty="0">
                <a:solidFill>
                  <a:schemeClr val="hlink"/>
                </a:solidFill>
                <a:latin typeface="Arial" pitchFamily="34" charset="0"/>
              </a:rPr>
              <a:t>Step 1:</a:t>
            </a:r>
            <a:r>
              <a:rPr lang="en-US" altLang="zh-CN" sz="2000" b="1" dirty="0">
                <a:latin typeface="Arial" pitchFamily="34" charset="0"/>
              </a:rPr>
              <a:t>  </a:t>
            </a:r>
            <a:r>
              <a:rPr lang="zh-CN" altLang="en-US" sz="2000" b="1" dirty="0">
                <a:latin typeface="Arial" pitchFamily="34" charset="0"/>
              </a:rPr>
              <a:t>构造一棵</a:t>
            </a:r>
            <a:r>
              <a:rPr lang="en-US" altLang="zh-CN" sz="2000" b="1" dirty="0">
                <a:latin typeface="Arial" pitchFamily="34" charset="0"/>
              </a:rPr>
              <a:t> </a:t>
            </a:r>
            <a:r>
              <a:rPr lang="zh-CN" altLang="en-US" sz="2000" b="1" dirty="0">
                <a:solidFill>
                  <a:schemeClr val="hlink"/>
                </a:solidFill>
                <a:latin typeface="Arial" pitchFamily="34" charset="0"/>
              </a:rPr>
              <a:t>游戏树</a:t>
            </a:r>
            <a:endParaRPr lang="en-US" altLang="zh-CN" sz="2000" b="1" dirty="0">
              <a:latin typeface="Arial" pitchFamily="34" charset="0"/>
            </a:endParaRPr>
          </a:p>
        </p:txBody>
      </p:sp>
      <p:grpSp>
        <p:nvGrpSpPr>
          <p:cNvPr id="2" name="Group 5"/>
          <p:cNvGrpSpPr>
            <a:grpSpLocks/>
          </p:cNvGrpSpPr>
          <p:nvPr/>
        </p:nvGrpSpPr>
        <p:grpSpPr bwMode="auto">
          <a:xfrm>
            <a:off x="2743200" y="1219200"/>
            <a:ext cx="7469188" cy="3659188"/>
            <a:chOff x="624" y="1104"/>
            <a:chExt cx="4705" cy="2305"/>
          </a:xfrm>
        </p:grpSpPr>
        <p:sp>
          <p:nvSpPr>
            <p:cNvPr id="137222" name="Oval 6"/>
            <p:cNvSpPr>
              <a:spLocks noChangeArrowheads="1"/>
            </p:cNvSpPr>
            <p:nvPr/>
          </p:nvSpPr>
          <p:spPr bwMode="auto">
            <a:xfrm>
              <a:off x="2901" y="110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a:t>
              </a:r>
              <a:endParaRPr lang="en-US" altLang="zh-CN" b="1"/>
            </a:p>
          </p:txBody>
        </p:sp>
        <p:grpSp>
          <p:nvGrpSpPr>
            <p:cNvPr id="3" name="Group 7"/>
            <p:cNvGrpSpPr>
              <a:grpSpLocks/>
            </p:cNvGrpSpPr>
            <p:nvPr/>
          </p:nvGrpSpPr>
          <p:grpSpPr bwMode="auto">
            <a:xfrm>
              <a:off x="624" y="1584"/>
              <a:ext cx="1105" cy="1825"/>
              <a:chOff x="624" y="1584"/>
              <a:chExt cx="1105" cy="1825"/>
            </a:xfrm>
          </p:grpSpPr>
          <p:grpSp>
            <p:nvGrpSpPr>
              <p:cNvPr id="4" name="Group 8"/>
              <p:cNvGrpSpPr>
                <a:grpSpLocks/>
              </p:cNvGrpSpPr>
              <p:nvPr/>
            </p:nvGrpSpPr>
            <p:grpSpPr bwMode="auto">
              <a:xfrm>
                <a:off x="624" y="2160"/>
                <a:ext cx="337" cy="1249"/>
                <a:chOff x="624" y="2160"/>
                <a:chExt cx="337" cy="1249"/>
              </a:xfrm>
            </p:grpSpPr>
            <p:grpSp>
              <p:nvGrpSpPr>
                <p:cNvPr id="5" name="Group 9"/>
                <p:cNvGrpSpPr>
                  <a:grpSpLocks/>
                </p:cNvGrpSpPr>
                <p:nvPr/>
              </p:nvGrpSpPr>
              <p:grpSpPr bwMode="auto">
                <a:xfrm>
                  <a:off x="624" y="2160"/>
                  <a:ext cx="241" cy="1249"/>
                  <a:chOff x="624" y="2160"/>
                  <a:chExt cx="241" cy="1249"/>
                </a:xfrm>
              </p:grpSpPr>
              <p:sp>
                <p:nvSpPr>
                  <p:cNvPr id="137226" name="Oval 10"/>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a:t>
                    </a:r>
                    <a:endParaRPr lang="en-US" altLang="zh-CN" b="1"/>
                  </a:p>
                </p:txBody>
              </p:sp>
              <p:sp>
                <p:nvSpPr>
                  <p:cNvPr id="137227" name="Oval 11"/>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a:t>
                    </a:r>
                    <a:endParaRPr lang="en-US" altLang="zh-CN" b="1"/>
                  </a:p>
                </p:txBody>
              </p:sp>
              <p:sp>
                <p:nvSpPr>
                  <p:cNvPr id="137228" name="Oval 12"/>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a:t>
                    </a:r>
                    <a:endParaRPr lang="en-US" altLang="zh-CN" b="1"/>
                  </a:p>
                </p:txBody>
              </p:sp>
              <p:sp>
                <p:nvSpPr>
                  <p:cNvPr id="137229" name="Line 13"/>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30" name="Line 14"/>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31" name="Oval 15"/>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7</a:t>
                  </a:r>
                  <a:endParaRPr lang="en-US" altLang="zh-CN" b="1"/>
                </a:p>
              </p:txBody>
            </p:sp>
            <p:sp>
              <p:nvSpPr>
                <p:cNvPr id="137232" name="Oval 16"/>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a:t>
                  </a:r>
                  <a:endParaRPr lang="en-US" altLang="zh-CN" b="1"/>
                </a:p>
              </p:txBody>
            </p:sp>
            <p:sp>
              <p:nvSpPr>
                <p:cNvPr id="137233" name="Line 17"/>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34" name="Line 18"/>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6" name="Group 19"/>
              <p:cNvGrpSpPr>
                <a:grpSpLocks/>
              </p:cNvGrpSpPr>
              <p:nvPr/>
            </p:nvGrpSpPr>
            <p:grpSpPr bwMode="auto">
              <a:xfrm>
                <a:off x="1008" y="2160"/>
                <a:ext cx="337" cy="1249"/>
                <a:chOff x="624" y="2160"/>
                <a:chExt cx="337" cy="1249"/>
              </a:xfrm>
            </p:grpSpPr>
            <p:grpSp>
              <p:nvGrpSpPr>
                <p:cNvPr id="7" name="Group 20"/>
                <p:cNvGrpSpPr>
                  <a:grpSpLocks/>
                </p:cNvGrpSpPr>
                <p:nvPr/>
              </p:nvGrpSpPr>
              <p:grpSpPr bwMode="auto">
                <a:xfrm>
                  <a:off x="624" y="2160"/>
                  <a:ext cx="241" cy="1249"/>
                  <a:chOff x="624" y="2160"/>
                  <a:chExt cx="241" cy="1249"/>
                </a:xfrm>
              </p:grpSpPr>
              <p:sp>
                <p:nvSpPr>
                  <p:cNvPr id="137237" name="Oval 21"/>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10</a:t>
                    </a:r>
                    <a:endParaRPr lang="en-US" altLang="zh-CN" b="1"/>
                  </a:p>
                </p:txBody>
              </p:sp>
              <p:sp>
                <p:nvSpPr>
                  <p:cNvPr id="137238" name="Oval 22"/>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9</a:t>
                    </a:r>
                    <a:endParaRPr lang="en-US" altLang="zh-CN" b="1"/>
                  </a:p>
                </p:txBody>
              </p:sp>
              <p:sp>
                <p:nvSpPr>
                  <p:cNvPr id="137239" name="Oval 23"/>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8</a:t>
                    </a:r>
                    <a:endParaRPr lang="en-US" altLang="zh-CN" b="1"/>
                  </a:p>
                </p:txBody>
              </p:sp>
              <p:sp>
                <p:nvSpPr>
                  <p:cNvPr id="137240" name="Line 24"/>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41" name="Line 25"/>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42" name="Oval 26"/>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12</a:t>
                  </a:r>
                  <a:endParaRPr lang="en-US" altLang="zh-CN" b="1"/>
                </a:p>
              </p:txBody>
            </p:sp>
            <p:sp>
              <p:nvSpPr>
                <p:cNvPr id="137243" name="Oval 27"/>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11</a:t>
                  </a:r>
                  <a:endParaRPr lang="en-US" altLang="zh-CN" b="1"/>
                </a:p>
              </p:txBody>
            </p:sp>
            <p:sp>
              <p:nvSpPr>
                <p:cNvPr id="137244" name="Line 28"/>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45" name="Line 29"/>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8" name="Group 30"/>
              <p:cNvGrpSpPr>
                <a:grpSpLocks/>
              </p:cNvGrpSpPr>
              <p:nvPr/>
            </p:nvGrpSpPr>
            <p:grpSpPr bwMode="auto">
              <a:xfrm>
                <a:off x="1392" y="2160"/>
                <a:ext cx="241" cy="1249"/>
                <a:chOff x="624" y="2160"/>
                <a:chExt cx="241" cy="1249"/>
              </a:xfrm>
            </p:grpSpPr>
            <p:sp>
              <p:nvSpPr>
                <p:cNvPr id="137247" name="Oval 31"/>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15</a:t>
                  </a:r>
                  <a:endParaRPr lang="en-US" altLang="zh-CN" b="1"/>
                </a:p>
              </p:txBody>
            </p:sp>
            <p:sp>
              <p:nvSpPr>
                <p:cNvPr id="137248" name="Oval 32"/>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14</a:t>
                  </a:r>
                  <a:endParaRPr lang="en-US" altLang="zh-CN" b="1"/>
                </a:p>
              </p:txBody>
            </p:sp>
            <p:sp>
              <p:nvSpPr>
                <p:cNvPr id="137249" name="Oval 33"/>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13</a:t>
                  </a:r>
                  <a:endParaRPr lang="en-US" altLang="zh-CN" b="1"/>
                </a:p>
              </p:txBody>
            </p:sp>
            <p:sp>
              <p:nvSpPr>
                <p:cNvPr id="137250" name="Line 34"/>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51" name="Line 35"/>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52" name="Oval 36"/>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17</a:t>
                </a:r>
                <a:endParaRPr lang="en-US" altLang="zh-CN" b="1"/>
              </a:p>
            </p:txBody>
          </p:sp>
          <p:sp>
            <p:nvSpPr>
              <p:cNvPr id="137253" name="Oval 37"/>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16</a:t>
                </a:r>
                <a:endParaRPr lang="en-US" altLang="zh-CN" b="1"/>
              </a:p>
            </p:txBody>
          </p:sp>
          <p:sp>
            <p:nvSpPr>
              <p:cNvPr id="137254" name="Line 38"/>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55" name="Line 39"/>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56" name="Oval 40"/>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a:t>
                </a:r>
                <a:endParaRPr lang="en-US" altLang="zh-CN" b="1"/>
              </a:p>
            </p:txBody>
          </p:sp>
          <p:sp>
            <p:nvSpPr>
              <p:cNvPr id="137257" name="Line 41"/>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58" name="Line 42"/>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59" name="Line 43"/>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9" name="Group 44"/>
            <p:cNvGrpSpPr>
              <a:grpSpLocks/>
            </p:cNvGrpSpPr>
            <p:nvPr/>
          </p:nvGrpSpPr>
          <p:grpSpPr bwMode="auto">
            <a:xfrm>
              <a:off x="1824" y="1584"/>
              <a:ext cx="1105" cy="1825"/>
              <a:chOff x="624" y="1584"/>
              <a:chExt cx="1105" cy="1825"/>
            </a:xfrm>
          </p:grpSpPr>
          <p:grpSp>
            <p:nvGrpSpPr>
              <p:cNvPr id="10" name="Group 45"/>
              <p:cNvGrpSpPr>
                <a:grpSpLocks/>
              </p:cNvGrpSpPr>
              <p:nvPr/>
            </p:nvGrpSpPr>
            <p:grpSpPr bwMode="auto">
              <a:xfrm>
                <a:off x="624" y="2160"/>
                <a:ext cx="337" cy="1249"/>
                <a:chOff x="624" y="2160"/>
                <a:chExt cx="337" cy="1249"/>
              </a:xfrm>
            </p:grpSpPr>
            <p:grpSp>
              <p:nvGrpSpPr>
                <p:cNvPr id="11" name="Group 46"/>
                <p:cNvGrpSpPr>
                  <a:grpSpLocks/>
                </p:cNvGrpSpPr>
                <p:nvPr/>
              </p:nvGrpSpPr>
              <p:grpSpPr bwMode="auto">
                <a:xfrm>
                  <a:off x="624" y="2160"/>
                  <a:ext cx="241" cy="1249"/>
                  <a:chOff x="624" y="2160"/>
                  <a:chExt cx="241" cy="1249"/>
                </a:xfrm>
              </p:grpSpPr>
              <p:sp>
                <p:nvSpPr>
                  <p:cNvPr id="137263" name="Oval 47"/>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21</a:t>
                    </a:r>
                    <a:endParaRPr lang="en-US" altLang="zh-CN" b="1"/>
                  </a:p>
                </p:txBody>
              </p:sp>
              <p:sp>
                <p:nvSpPr>
                  <p:cNvPr id="137264" name="Oval 48"/>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20</a:t>
                    </a:r>
                    <a:endParaRPr lang="en-US" altLang="zh-CN" b="1"/>
                  </a:p>
                </p:txBody>
              </p:sp>
              <p:sp>
                <p:nvSpPr>
                  <p:cNvPr id="137265" name="Oval 49"/>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19</a:t>
                    </a:r>
                    <a:endParaRPr lang="en-US" altLang="zh-CN" b="1"/>
                  </a:p>
                </p:txBody>
              </p:sp>
              <p:sp>
                <p:nvSpPr>
                  <p:cNvPr id="137266" name="Line 50"/>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67" name="Line 51"/>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68" name="Oval 52"/>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23</a:t>
                  </a:r>
                  <a:endParaRPr lang="en-US" altLang="zh-CN" b="1"/>
                </a:p>
              </p:txBody>
            </p:sp>
            <p:sp>
              <p:nvSpPr>
                <p:cNvPr id="137269" name="Oval 53"/>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22</a:t>
                  </a:r>
                  <a:endParaRPr lang="en-US" altLang="zh-CN" b="1"/>
                </a:p>
              </p:txBody>
            </p:sp>
            <p:sp>
              <p:nvSpPr>
                <p:cNvPr id="137270" name="Line 54"/>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71" name="Line 55"/>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2" name="Group 56"/>
              <p:cNvGrpSpPr>
                <a:grpSpLocks/>
              </p:cNvGrpSpPr>
              <p:nvPr/>
            </p:nvGrpSpPr>
            <p:grpSpPr bwMode="auto">
              <a:xfrm>
                <a:off x="1008" y="2160"/>
                <a:ext cx="337" cy="1249"/>
                <a:chOff x="624" y="2160"/>
                <a:chExt cx="337" cy="1249"/>
              </a:xfrm>
            </p:grpSpPr>
            <p:grpSp>
              <p:nvGrpSpPr>
                <p:cNvPr id="13" name="Group 57"/>
                <p:cNvGrpSpPr>
                  <a:grpSpLocks/>
                </p:cNvGrpSpPr>
                <p:nvPr/>
              </p:nvGrpSpPr>
              <p:grpSpPr bwMode="auto">
                <a:xfrm>
                  <a:off x="624" y="2160"/>
                  <a:ext cx="241" cy="1249"/>
                  <a:chOff x="624" y="2160"/>
                  <a:chExt cx="241" cy="1249"/>
                </a:xfrm>
              </p:grpSpPr>
              <p:sp>
                <p:nvSpPr>
                  <p:cNvPr id="137274" name="Oval 58"/>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26</a:t>
                    </a:r>
                    <a:endParaRPr lang="en-US" altLang="zh-CN" b="1"/>
                  </a:p>
                </p:txBody>
              </p:sp>
              <p:sp>
                <p:nvSpPr>
                  <p:cNvPr id="137275" name="Oval 59"/>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25</a:t>
                    </a:r>
                    <a:endParaRPr lang="en-US" altLang="zh-CN" b="1"/>
                  </a:p>
                </p:txBody>
              </p:sp>
              <p:sp>
                <p:nvSpPr>
                  <p:cNvPr id="137276" name="Oval 60"/>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24</a:t>
                    </a:r>
                    <a:endParaRPr lang="en-US" altLang="zh-CN" b="1"/>
                  </a:p>
                </p:txBody>
              </p:sp>
              <p:sp>
                <p:nvSpPr>
                  <p:cNvPr id="137277" name="Line 61"/>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78" name="Line 62"/>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79" name="Oval 63"/>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28</a:t>
                  </a:r>
                  <a:endParaRPr lang="en-US" altLang="zh-CN" b="1"/>
                </a:p>
              </p:txBody>
            </p:sp>
            <p:sp>
              <p:nvSpPr>
                <p:cNvPr id="137280" name="Oval 64"/>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27</a:t>
                  </a:r>
                  <a:endParaRPr lang="en-US" altLang="zh-CN" b="1"/>
                </a:p>
              </p:txBody>
            </p:sp>
            <p:sp>
              <p:nvSpPr>
                <p:cNvPr id="137281" name="Line 65"/>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82" name="Line 66"/>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4" name="Group 67"/>
              <p:cNvGrpSpPr>
                <a:grpSpLocks/>
              </p:cNvGrpSpPr>
              <p:nvPr/>
            </p:nvGrpSpPr>
            <p:grpSpPr bwMode="auto">
              <a:xfrm>
                <a:off x="1392" y="2160"/>
                <a:ext cx="241" cy="1249"/>
                <a:chOff x="624" y="2160"/>
                <a:chExt cx="241" cy="1249"/>
              </a:xfrm>
            </p:grpSpPr>
            <p:sp>
              <p:nvSpPr>
                <p:cNvPr id="137284" name="Oval 68"/>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31</a:t>
                  </a:r>
                  <a:endParaRPr lang="en-US" altLang="zh-CN" b="1"/>
                </a:p>
              </p:txBody>
            </p:sp>
            <p:sp>
              <p:nvSpPr>
                <p:cNvPr id="137285" name="Oval 69"/>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30</a:t>
                  </a:r>
                  <a:endParaRPr lang="en-US" altLang="zh-CN" b="1"/>
                </a:p>
              </p:txBody>
            </p:sp>
            <p:sp>
              <p:nvSpPr>
                <p:cNvPr id="137286" name="Oval 70"/>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29</a:t>
                  </a:r>
                  <a:endParaRPr lang="en-US" altLang="zh-CN" b="1"/>
                </a:p>
              </p:txBody>
            </p:sp>
            <p:sp>
              <p:nvSpPr>
                <p:cNvPr id="137287" name="Line 71"/>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88" name="Line 72"/>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289" name="Oval 73"/>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33</a:t>
                </a:r>
                <a:endParaRPr lang="en-US" altLang="zh-CN" b="1"/>
              </a:p>
            </p:txBody>
          </p:sp>
          <p:sp>
            <p:nvSpPr>
              <p:cNvPr id="137290" name="Oval 74"/>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32</a:t>
                </a:r>
                <a:endParaRPr lang="en-US" altLang="zh-CN" b="1"/>
              </a:p>
            </p:txBody>
          </p:sp>
          <p:sp>
            <p:nvSpPr>
              <p:cNvPr id="137291" name="Line 75"/>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92" name="Line 76"/>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93" name="Oval 77"/>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18</a:t>
                </a:r>
                <a:endParaRPr lang="en-US" altLang="zh-CN" b="1"/>
              </a:p>
            </p:txBody>
          </p:sp>
          <p:sp>
            <p:nvSpPr>
              <p:cNvPr id="137294" name="Line 78"/>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95" name="Line 79"/>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296" name="Line 80"/>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5" name="Group 81"/>
            <p:cNvGrpSpPr>
              <a:grpSpLocks/>
            </p:cNvGrpSpPr>
            <p:nvPr/>
          </p:nvGrpSpPr>
          <p:grpSpPr bwMode="auto">
            <a:xfrm>
              <a:off x="3024" y="1584"/>
              <a:ext cx="1105" cy="1825"/>
              <a:chOff x="624" y="1584"/>
              <a:chExt cx="1105" cy="1825"/>
            </a:xfrm>
          </p:grpSpPr>
          <p:grpSp>
            <p:nvGrpSpPr>
              <p:cNvPr id="16" name="Group 82"/>
              <p:cNvGrpSpPr>
                <a:grpSpLocks/>
              </p:cNvGrpSpPr>
              <p:nvPr/>
            </p:nvGrpSpPr>
            <p:grpSpPr bwMode="auto">
              <a:xfrm>
                <a:off x="624" y="2160"/>
                <a:ext cx="337" cy="1249"/>
                <a:chOff x="624" y="2160"/>
                <a:chExt cx="337" cy="1249"/>
              </a:xfrm>
            </p:grpSpPr>
            <p:grpSp>
              <p:nvGrpSpPr>
                <p:cNvPr id="17" name="Group 83"/>
                <p:cNvGrpSpPr>
                  <a:grpSpLocks/>
                </p:cNvGrpSpPr>
                <p:nvPr/>
              </p:nvGrpSpPr>
              <p:grpSpPr bwMode="auto">
                <a:xfrm>
                  <a:off x="624" y="2160"/>
                  <a:ext cx="241" cy="1249"/>
                  <a:chOff x="624" y="2160"/>
                  <a:chExt cx="241" cy="1249"/>
                </a:xfrm>
              </p:grpSpPr>
              <p:sp>
                <p:nvSpPr>
                  <p:cNvPr id="137300" name="Oval 84"/>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37</a:t>
                    </a:r>
                    <a:endParaRPr lang="en-US" altLang="zh-CN" b="1"/>
                  </a:p>
                </p:txBody>
              </p:sp>
              <p:sp>
                <p:nvSpPr>
                  <p:cNvPr id="137301" name="Oval 85"/>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36</a:t>
                    </a:r>
                    <a:endParaRPr lang="en-US" altLang="zh-CN" b="1"/>
                  </a:p>
                </p:txBody>
              </p:sp>
              <p:sp>
                <p:nvSpPr>
                  <p:cNvPr id="137302" name="Oval 86"/>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35</a:t>
                    </a:r>
                    <a:endParaRPr lang="en-US" altLang="zh-CN" b="1"/>
                  </a:p>
                </p:txBody>
              </p:sp>
              <p:sp>
                <p:nvSpPr>
                  <p:cNvPr id="137303" name="Line 87"/>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04" name="Line 88"/>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05" name="Oval 89"/>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39</a:t>
                  </a:r>
                  <a:endParaRPr lang="en-US" altLang="zh-CN" b="1"/>
                </a:p>
              </p:txBody>
            </p:sp>
            <p:sp>
              <p:nvSpPr>
                <p:cNvPr id="137306" name="Oval 90"/>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38</a:t>
                  </a:r>
                  <a:endParaRPr lang="en-US" altLang="zh-CN" b="1"/>
                </a:p>
              </p:txBody>
            </p:sp>
            <p:sp>
              <p:nvSpPr>
                <p:cNvPr id="137307" name="Line 91"/>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08" name="Line 92"/>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8" name="Group 93"/>
              <p:cNvGrpSpPr>
                <a:grpSpLocks/>
              </p:cNvGrpSpPr>
              <p:nvPr/>
            </p:nvGrpSpPr>
            <p:grpSpPr bwMode="auto">
              <a:xfrm>
                <a:off x="1008" y="2160"/>
                <a:ext cx="337" cy="1249"/>
                <a:chOff x="624" y="2160"/>
                <a:chExt cx="337" cy="1249"/>
              </a:xfrm>
            </p:grpSpPr>
            <p:grpSp>
              <p:nvGrpSpPr>
                <p:cNvPr id="19" name="Group 94"/>
                <p:cNvGrpSpPr>
                  <a:grpSpLocks/>
                </p:cNvGrpSpPr>
                <p:nvPr/>
              </p:nvGrpSpPr>
              <p:grpSpPr bwMode="auto">
                <a:xfrm>
                  <a:off x="624" y="2160"/>
                  <a:ext cx="241" cy="1249"/>
                  <a:chOff x="624" y="2160"/>
                  <a:chExt cx="241" cy="1249"/>
                </a:xfrm>
              </p:grpSpPr>
              <p:sp>
                <p:nvSpPr>
                  <p:cNvPr id="137311" name="Oval 95"/>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42</a:t>
                    </a:r>
                    <a:endParaRPr lang="en-US" altLang="zh-CN" b="1"/>
                  </a:p>
                </p:txBody>
              </p:sp>
              <p:sp>
                <p:nvSpPr>
                  <p:cNvPr id="137312" name="Oval 96"/>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41</a:t>
                    </a:r>
                    <a:endParaRPr lang="en-US" altLang="zh-CN" b="1"/>
                  </a:p>
                </p:txBody>
              </p:sp>
              <p:sp>
                <p:nvSpPr>
                  <p:cNvPr id="137313" name="Oval 97"/>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40</a:t>
                    </a:r>
                    <a:endParaRPr lang="en-US" altLang="zh-CN" b="1"/>
                  </a:p>
                </p:txBody>
              </p:sp>
              <p:sp>
                <p:nvSpPr>
                  <p:cNvPr id="137314" name="Line 98"/>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15" name="Line 99"/>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16" name="Oval 100"/>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44</a:t>
                  </a:r>
                  <a:endParaRPr lang="en-US" altLang="zh-CN" b="1"/>
                </a:p>
              </p:txBody>
            </p:sp>
            <p:sp>
              <p:nvSpPr>
                <p:cNvPr id="137317" name="Oval 101"/>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43</a:t>
                  </a:r>
                  <a:endParaRPr lang="en-US" altLang="zh-CN" b="1"/>
                </a:p>
              </p:txBody>
            </p:sp>
            <p:sp>
              <p:nvSpPr>
                <p:cNvPr id="137318" name="Line 102"/>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19" name="Line 103"/>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0" name="Group 104"/>
              <p:cNvGrpSpPr>
                <a:grpSpLocks/>
              </p:cNvGrpSpPr>
              <p:nvPr/>
            </p:nvGrpSpPr>
            <p:grpSpPr bwMode="auto">
              <a:xfrm>
                <a:off x="1392" y="2160"/>
                <a:ext cx="241" cy="1249"/>
                <a:chOff x="624" y="2160"/>
                <a:chExt cx="241" cy="1249"/>
              </a:xfrm>
            </p:grpSpPr>
            <p:sp>
              <p:nvSpPr>
                <p:cNvPr id="137321" name="Oval 105"/>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47</a:t>
                  </a:r>
                  <a:endParaRPr lang="en-US" altLang="zh-CN" b="1"/>
                </a:p>
              </p:txBody>
            </p:sp>
            <p:sp>
              <p:nvSpPr>
                <p:cNvPr id="137322" name="Oval 106"/>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46</a:t>
                  </a:r>
                  <a:endParaRPr lang="en-US" altLang="zh-CN" b="1"/>
                </a:p>
              </p:txBody>
            </p:sp>
            <p:sp>
              <p:nvSpPr>
                <p:cNvPr id="137323" name="Oval 107"/>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45</a:t>
                  </a:r>
                  <a:endParaRPr lang="en-US" altLang="zh-CN" b="1"/>
                </a:p>
              </p:txBody>
            </p:sp>
            <p:sp>
              <p:nvSpPr>
                <p:cNvPr id="137324" name="Line 108"/>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25" name="Line 109"/>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26" name="Oval 110"/>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49</a:t>
                </a:r>
                <a:endParaRPr lang="en-US" altLang="zh-CN" b="1"/>
              </a:p>
            </p:txBody>
          </p:sp>
          <p:sp>
            <p:nvSpPr>
              <p:cNvPr id="137327" name="Oval 111"/>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48</a:t>
                </a:r>
                <a:endParaRPr lang="en-US" altLang="zh-CN" b="1"/>
              </a:p>
            </p:txBody>
          </p:sp>
          <p:sp>
            <p:nvSpPr>
              <p:cNvPr id="137328" name="Line 112"/>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29" name="Line 113"/>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30" name="Oval 114"/>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34</a:t>
                </a:r>
                <a:endParaRPr lang="en-US" altLang="zh-CN" b="1"/>
              </a:p>
            </p:txBody>
          </p:sp>
          <p:sp>
            <p:nvSpPr>
              <p:cNvPr id="137331" name="Line 115"/>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32" name="Line 116"/>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33" name="Line 117"/>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1" name="Group 118"/>
            <p:cNvGrpSpPr>
              <a:grpSpLocks/>
            </p:cNvGrpSpPr>
            <p:nvPr/>
          </p:nvGrpSpPr>
          <p:grpSpPr bwMode="auto">
            <a:xfrm>
              <a:off x="4224" y="1584"/>
              <a:ext cx="1105" cy="1825"/>
              <a:chOff x="624" y="1584"/>
              <a:chExt cx="1105" cy="1825"/>
            </a:xfrm>
          </p:grpSpPr>
          <p:grpSp>
            <p:nvGrpSpPr>
              <p:cNvPr id="22" name="Group 119"/>
              <p:cNvGrpSpPr>
                <a:grpSpLocks/>
              </p:cNvGrpSpPr>
              <p:nvPr/>
            </p:nvGrpSpPr>
            <p:grpSpPr bwMode="auto">
              <a:xfrm>
                <a:off x="624" y="2160"/>
                <a:ext cx="337" cy="1249"/>
                <a:chOff x="624" y="2160"/>
                <a:chExt cx="337" cy="1249"/>
              </a:xfrm>
            </p:grpSpPr>
            <p:grpSp>
              <p:nvGrpSpPr>
                <p:cNvPr id="23" name="Group 120"/>
                <p:cNvGrpSpPr>
                  <a:grpSpLocks/>
                </p:cNvGrpSpPr>
                <p:nvPr/>
              </p:nvGrpSpPr>
              <p:grpSpPr bwMode="auto">
                <a:xfrm>
                  <a:off x="624" y="2160"/>
                  <a:ext cx="241" cy="1249"/>
                  <a:chOff x="624" y="2160"/>
                  <a:chExt cx="241" cy="1249"/>
                </a:xfrm>
              </p:grpSpPr>
              <p:sp>
                <p:nvSpPr>
                  <p:cNvPr id="137337" name="Oval 121"/>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53</a:t>
                    </a:r>
                    <a:endParaRPr lang="en-US" altLang="zh-CN" b="1"/>
                  </a:p>
                </p:txBody>
              </p:sp>
              <p:sp>
                <p:nvSpPr>
                  <p:cNvPr id="137338" name="Oval 122"/>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52</a:t>
                    </a:r>
                    <a:endParaRPr lang="en-US" altLang="zh-CN" b="1"/>
                  </a:p>
                </p:txBody>
              </p:sp>
              <p:sp>
                <p:nvSpPr>
                  <p:cNvPr id="137339" name="Oval 123"/>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51</a:t>
                    </a:r>
                    <a:endParaRPr lang="en-US" altLang="zh-CN" b="1"/>
                  </a:p>
                </p:txBody>
              </p:sp>
              <p:sp>
                <p:nvSpPr>
                  <p:cNvPr id="137340" name="Line 124"/>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41" name="Line 125"/>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42" name="Oval 126"/>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55</a:t>
                  </a:r>
                  <a:endParaRPr lang="en-US" altLang="zh-CN" b="1"/>
                </a:p>
              </p:txBody>
            </p:sp>
            <p:sp>
              <p:nvSpPr>
                <p:cNvPr id="137343" name="Oval 127"/>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54</a:t>
                  </a:r>
                  <a:endParaRPr lang="en-US" altLang="zh-CN" b="1"/>
                </a:p>
              </p:txBody>
            </p:sp>
            <p:sp>
              <p:nvSpPr>
                <p:cNvPr id="137344" name="Line 128"/>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45" name="Line 129"/>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4" name="Group 130"/>
              <p:cNvGrpSpPr>
                <a:grpSpLocks/>
              </p:cNvGrpSpPr>
              <p:nvPr/>
            </p:nvGrpSpPr>
            <p:grpSpPr bwMode="auto">
              <a:xfrm>
                <a:off x="1008" y="2160"/>
                <a:ext cx="337" cy="1249"/>
                <a:chOff x="624" y="2160"/>
                <a:chExt cx="337" cy="1249"/>
              </a:xfrm>
            </p:grpSpPr>
            <p:grpSp>
              <p:nvGrpSpPr>
                <p:cNvPr id="25" name="Group 131"/>
                <p:cNvGrpSpPr>
                  <a:grpSpLocks/>
                </p:cNvGrpSpPr>
                <p:nvPr/>
              </p:nvGrpSpPr>
              <p:grpSpPr bwMode="auto">
                <a:xfrm>
                  <a:off x="624" y="2160"/>
                  <a:ext cx="241" cy="1249"/>
                  <a:chOff x="624" y="2160"/>
                  <a:chExt cx="241" cy="1249"/>
                </a:xfrm>
              </p:grpSpPr>
              <p:sp>
                <p:nvSpPr>
                  <p:cNvPr id="137348" name="Oval 132"/>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58</a:t>
                    </a:r>
                    <a:endParaRPr lang="en-US" altLang="zh-CN" b="1"/>
                  </a:p>
                </p:txBody>
              </p:sp>
              <p:sp>
                <p:nvSpPr>
                  <p:cNvPr id="137349" name="Oval 133"/>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57</a:t>
                    </a:r>
                    <a:endParaRPr lang="en-US" altLang="zh-CN" b="1"/>
                  </a:p>
                </p:txBody>
              </p:sp>
              <p:sp>
                <p:nvSpPr>
                  <p:cNvPr id="137350" name="Oval 134"/>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56</a:t>
                    </a:r>
                    <a:endParaRPr lang="en-US" altLang="zh-CN" b="1"/>
                  </a:p>
                </p:txBody>
              </p:sp>
              <p:sp>
                <p:nvSpPr>
                  <p:cNvPr id="137351" name="Line 135"/>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52" name="Line 136"/>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53" name="Oval 137"/>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60</a:t>
                  </a:r>
                  <a:endParaRPr lang="en-US" altLang="zh-CN" b="1"/>
                </a:p>
              </p:txBody>
            </p:sp>
            <p:sp>
              <p:nvSpPr>
                <p:cNvPr id="137354" name="Oval 138"/>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59</a:t>
                  </a:r>
                  <a:endParaRPr lang="en-US" altLang="zh-CN" b="1"/>
                </a:p>
              </p:txBody>
            </p:sp>
            <p:sp>
              <p:nvSpPr>
                <p:cNvPr id="137355" name="Line 139"/>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56" name="Line 140"/>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6" name="Group 141"/>
              <p:cNvGrpSpPr>
                <a:grpSpLocks/>
              </p:cNvGrpSpPr>
              <p:nvPr/>
            </p:nvGrpSpPr>
            <p:grpSpPr bwMode="auto">
              <a:xfrm>
                <a:off x="1392" y="2160"/>
                <a:ext cx="241" cy="1249"/>
                <a:chOff x="624" y="2160"/>
                <a:chExt cx="241" cy="1249"/>
              </a:xfrm>
            </p:grpSpPr>
            <p:sp>
              <p:nvSpPr>
                <p:cNvPr id="137358" name="Oval 142"/>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63</a:t>
                  </a:r>
                  <a:endParaRPr lang="en-US" altLang="zh-CN" b="1"/>
                </a:p>
              </p:txBody>
            </p:sp>
            <p:sp>
              <p:nvSpPr>
                <p:cNvPr id="137359" name="Oval 143"/>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62</a:t>
                  </a:r>
                  <a:endParaRPr lang="en-US" altLang="zh-CN" b="1"/>
                </a:p>
              </p:txBody>
            </p:sp>
            <p:sp>
              <p:nvSpPr>
                <p:cNvPr id="137360" name="Oval 144"/>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61</a:t>
                  </a:r>
                  <a:endParaRPr lang="en-US" altLang="zh-CN" b="1"/>
                </a:p>
              </p:txBody>
            </p:sp>
            <p:sp>
              <p:nvSpPr>
                <p:cNvPr id="137361" name="Line 145"/>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62" name="Line 146"/>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63" name="Oval 147"/>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65</a:t>
                </a:r>
                <a:endParaRPr lang="en-US" altLang="zh-CN" b="1"/>
              </a:p>
            </p:txBody>
          </p:sp>
          <p:sp>
            <p:nvSpPr>
              <p:cNvPr id="137364" name="Oval 148"/>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64</a:t>
                </a:r>
                <a:endParaRPr lang="en-US" altLang="zh-CN" b="1"/>
              </a:p>
            </p:txBody>
          </p:sp>
          <p:sp>
            <p:nvSpPr>
              <p:cNvPr id="137365" name="Line 149"/>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66" name="Line 150"/>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67" name="Oval 151"/>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50</a:t>
                </a:r>
                <a:endParaRPr lang="en-US" altLang="zh-CN" b="1"/>
              </a:p>
            </p:txBody>
          </p:sp>
          <p:sp>
            <p:nvSpPr>
              <p:cNvPr id="137368" name="Line 152"/>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69" name="Line 153"/>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70" name="Line 154"/>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37371" name="Line 155"/>
            <p:cNvSpPr>
              <a:spLocks noChangeShapeType="1"/>
            </p:cNvSpPr>
            <p:nvPr/>
          </p:nvSpPr>
          <p:spPr bwMode="auto">
            <a:xfrm flipH="1">
              <a:off x="2400" y="1248"/>
              <a:ext cx="5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72" name="Line 156"/>
            <p:cNvSpPr>
              <a:spLocks noChangeShapeType="1"/>
            </p:cNvSpPr>
            <p:nvPr/>
          </p:nvSpPr>
          <p:spPr bwMode="auto">
            <a:xfrm>
              <a:off x="2999" y="1248"/>
              <a:ext cx="5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73" name="Line 157"/>
            <p:cNvSpPr>
              <a:spLocks noChangeShapeType="1"/>
            </p:cNvSpPr>
            <p:nvPr/>
          </p:nvSpPr>
          <p:spPr bwMode="auto">
            <a:xfrm flipH="1">
              <a:off x="1200" y="1248"/>
              <a:ext cx="17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374" name="Line 158"/>
            <p:cNvSpPr>
              <a:spLocks noChangeShapeType="1"/>
            </p:cNvSpPr>
            <p:nvPr/>
          </p:nvSpPr>
          <p:spPr bwMode="auto">
            <a:xfrm>
              <a:off x="3024" y="1248"/>
              <a:ext cx="17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7" name="Group 159"/>
          <p:cNvGrpSpPr>
            <a:grpSpLocks/>
          </p:cNvGrpSpPr>
          <p:nvPr/>
        </p:nvGrpSpPr>
        <p:grpSpPr bwMode="auto">
          <a:xfrm>
            <a:off x="3581400" y="1676400"/>
            <a:ext cx="5410200" cy="228600"/>
            <a:chOff x="1296" y="1056"/>
            <a:chExt cx="3408" cy="144"/>
          </a:xfrm>
        </p:grpSpPr>
        <p:sp>
          <p:nvSpPr>
            <p:cNvPr id="137376" name="Rectangle 160"/>
            <p:cNvSpPr>
              <a:spLocks noChangeArrowheads="1"/>
            </p:cNvSpPr>
            <p:nvPr/>
          </p:nvSpPr>
          <p:spPr bwMode="auto">
            <a:xfrm>
              <a:off x="1296" y="1056"/>
              <a:ext cx="52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pitchFamily="34" charset="0"/>
                </a:rPr>
                <a:t>x1 = 1</a:t>
              </a:r>
              <a:endParaRPr lang="en-US" altLang="zh-CN" b="1">
                <a:latin typeface="Arial" pitchFamily="34" charset="0"/>
              </a:endParaRPr>
            </a:p>
          </p:txBody>
        </p:sp>
        <p:sp>
          <p:nvSpPr>
            <p:cNvPr id="137377" name="Rectangle 161"/>
            <p:cNvSpPr>
              <a:spLocks noChangeArrowheads="1"/>
            </p:cNvSpPr>
            <p:nvPr/>
          </p:nvSpPr>
          <p:spPr bwMode="auto">
            <a:xfrm>
              <a:off x="2448"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pitchFamily="34" charset="0"/>
                </a:rPr>
                <a:t>2</a:t>
              </a:r>
              <a:endParaRPr lang="en-US" altLang="zh-CN" b="1">
                <a:latin typeface="Arial" pitchFamily="34" charset="0"/>
              </a:endParaRPr>
            </a:p>
          </p:txBody>
        </p:sp>
        <p:sp>
          <p:nvSpPr>
            <p:cNvPr id="137378" name="Rectangle 162"/>
            <p:cNvSpPr>
              <a:spLocks noChangeArrowheads="1"/>
            </p:cNvSpPr>
            <p:nvPr/>
          </p:nvSpPr>
          <p:spPr bwMode="auto">
            <a:xfrm>
              <a:off x="3216"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pitchFamily="34" charset="0"/>
                </a:rPr>
                <a:t>3</a:t>
              </a:r>
              <a:endParaRPr lang="en-US" altLang="zh-CN" b="1">
                <a:latin typeface="Arial" pitchFamily="34" charset="0"/>
              </a:endParaRPr>
            </a:p>
          </p:txBody>
        </p:sp>
        <p:sp>
          <p:nvSpPr>
            <p:cNvPr id="137379" name="Rectangle 163"/>
            <p:cNvSpPr>
              <a:spLocks noChangeArrowheads="1"/>
            </p:cNvSpPr>
            <p:nvPr/>
          </p:nvSpPr>
          <p:spPr bwMode="auto">
            <a:xfrm>
              <a:off x="4416"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pitchFamily="34" charset="0"/>
                </a:rPr>
                <a:t>4</a:t>
              </a:r>
              <a:endParaRPr lang="en-US" altLang="zh-CN" b="1">
                <a:latin typeface="Arial" pitchFamily="34" charset="0"/>
              </a:endParaRPr>
            </a:p>
          </p:txBody>
        </p:sp>
      </p:grpSp>
      <p:grpSp>
        <p:nvGrpSpPr>
          <p:cNvPr id="28" name="Group 164"/>
          <p:cNvGrpSpPr>
            <a:grpSpLocks/>
          </p:cNvGrpSpPr>
          <p:nvPr/>
        </p:nvGrpSpPr>
        <p:grpSpPr bwMode="auto">
          <a:xfrm>
            <a:off x="2362200" y="2514600"/>
            <a:ext cx="7696200" cy="228600"/>
            <a:chOff x="528" y="1584"/>
            <a:chExt cx="4848" cy="144"/>
          </a:xfrm>
        </p:grpSpPr>
        <p:sp>
          <p:nvSpPr>
            <p:cNvPr id="137381" name="Rectangle 165"/>
            <p:cNvSpPr>
              <a:spLocks noChangeArrowheads="1"/>
            </p:cNvSpPr>
            <p:nvPr/>
          </p:nvSpPr>
          <p:spPr bwMode="auto">
            <a:xfrm>
              <a:off x="528" y="1584"/>
              <a:ext cx="528"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x2 = 2</a:t>
              </a:r>
              <a:endParaRPr lang="en-US" altLang="zh-CN" b="1">
                <a:latin typeface="Arial" pitchFamily="34" charset="0"/>
              </a:endParaRPr>
            </a:p>
          </p:txBody>
        </p:sp>
        <p:sp>
          <p:nvSpPr>
            <p:cNvPr id="137382" name="Rectangle 166"/>
            <p:cNvSpPr>
              <a:spLocks noChangeArrowheads="1"/>
            </p:cNvSpPr>
            <p:nvPr/>
          </p:nvSpPr>
          <p:spPr bwMode="auto">
            <a:xfrm>
              <a:off x="11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3</a:t>
              </a:r>
              <a:endParaRPr lang="en-US" altLang="zh-CN" b="1">
                <a:latin typeface="Arial" pitchFamily="34" charset="0"/>
              </a:endParaRPr>
            </a:p>
          </p:txBody>
        </p:sp>
        <p:sp>
          <p:nvSpPr>
            <p:cNvPr id="137383" name="Rectangle 167"/>
            <p:cNvSpPr>
              <a:spLocks noChangeArrowheads="1"/>
            </p:cNvSpPr>
            <p:nvPr/>
          </p:nvSpPr>
          <p:spPr bwMode="auto">
            <a:xfrm>
              <a:off x="15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4</a:t>
              </a:r>
              <a:endParaRPr lang="en-US" altLang="zh-CN" b="1">
                <a:latin typeface="Arial" pitchFamily="34" charset="0"/>
              </a:endParaRPr>
            </a:p>
          </p:txBody>
        </p:sp>
        <p:sp>
          <p:nvSpPr>
            <p:cNvPr id="137384" name="Rectangle 168"/>
            <p:cNvSpPr>
              <a:spLocks noChangeArrowheads="1"/>
            </p:cNvSpPr>
            <p:nvPr/>
          </p:nvSpPr>
          <p:spPr bwMode="auto">
            <a:xfrm>
              <a:off x="20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1</a:t>
              </a:r>
              <a:endParaRPr lang="en-US" altLang="zh-CN" b="1">
                <a:latin typeface="Arial" pitchFamily="34" charset="0"/>
              </a:endParaRPr>
            </a:p>
          </p:txBody>
        </p:sp>
        <p:sp>
          <p:nvSpPr>
            <p:cNvPr id="137385" name="Rectangle 169"/>
            <p:cNvSpPr>
              <a:spLocks noChangeArrowheads="1"/>
            </p:cNvSpPr>
            <p:nvPr/>
          </p:nvSpPr>
          <p:spPr bwMode="auto">
            <a:xfrm>
              <a:off x="23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3</a:t>
              </a:r>
              <a:endParaRPr lang="en-US" altLang="zh-CN" b="1">
                <a:latin typeface="Arial" pitchFamily="34" charset="0"/>
              </a:endParaRPr>
            </a:p>
          </p:txBody>
        </p:sp>
        <p:sp>
          <p:nvSpPr>
            <p:cNvPr id="137386" name="Rectangle 170"/>
            <p:cNvSpPr>
              <a:spLocks noChangeArrowheads="1"/>
            </p:cNvSpPr>
            <p:nvPr/>
          </p:nvSpPr>
          <p:spPr bwMode="auto">
            <a:xfrm>
              <a:off x="27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4</a:t>
              </a:r>
              <a:endParaRPr lang="en-US" altLang="zh-CN" b="1">
                <a:latin typeface="Arial" pitchFamily="34" charset="0"/>
              </a:endParaRPr>
            </a:p>
          </p:txBody>
        </p:sp>
        <p:sp>
          <p:nvSpPr>
            <p:cNvPr id="137387" name="Rectangle 171"/>
            <p:cNvSpPr>
              <a:spLocks noChangeArrowheads="1"/>
            </p:cNvSpPr>
            <p:nvPr/>
          </p:nvSpPr>
          <p:spPr bwMode="auto">
            <a:xfrm>
              <a:off x="32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1</a:t>
              </a:r>
              <a:endParaRPr lang="en-US" altLang="zh-CN" b="1">
                <a:latin typeface="Arial" pitchFamily="34" charset="0"/>
              </a:endParaRPr>
            </a:p>
          </p:txBody>
        </p:sp>
        <p:sp>
          <p:nvSpPr>
            <p:cNvPr id="137388" name="Rectangle 172"/>
            <p:cNvSpPr>
              <a:spLocks noChangeArrowheads="1"/>
            </p:cNvSpPr>
            <p:nvPr/>
          </p:nvSpPr>
          <p:spPr bwMode="auto">
            <a:xfrm>
              <a:off x="35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2</a:t>
              </a:r>
              <a:endParaRPr lang="en-US" altLang="zh-CN" b="1">
                <a:latin typeface="Arial" pitchFamily="34" charset="0"/>
              </a:endParaRPr>
            </a:p>
          </p:txBody>
        </p:sp>
        <p:sp>
          <p:nvSpPr>
            <p:cNvPr id="137389" name="Rectangle 173"/>
            <p:cNvSpPr>
              <a:spLocks noChangeArrowheads="1"/>
            </p:cNvSpPr>
            <p:nvPr/>
          </p:nvSpPr>
          <p:spPr bwMode="auto">
            <a:xfrm>
              <a:off x="39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4</a:t>
              </a:r>
              <a:endParaRPr lang="en-US" altLang="zh-CN" b="1">
                <a:latin typeface="Arial" pitchFamily="34" charset="0"/>
              </a:endParaRPr>
            </a:p>
          </p:txBody>
        </p:sp>
        <p:sp>
          <p:nvSpPr>
            <p:cNvPr id="137390" name="Rectangle 174"/>
            <p:cNvSpPr>
              <a:spLocks noChangeArrowheads="1"/>
            </p:cNvSpPr>
            <p:nvPr/>
          </p:nvSpPr>
          <p:spPr bwMode="auto">
            <a:xfrm>
              <a:off x="44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1</a:t>
              </a:r>
              <a:endParaRPr lang="en-US" altLang="zh-CN" b="1">
                <a:latin typeface="Arial" pitchFamily="34" charset="0"/>
              </a:endParaRPr>
            </a:p>
          </p:txBody>
        </p:sp>
        <p:sp>
          <p:nvSpPr>
            <p:cNvPr id="137391" name="Rectangle 175"/>
            <p:cNvSpPr>
              <a:spLocks noChangeArrowheads="1"/>
            </p:cNvSpPr>
            <p:nvPr/>
          </p:nvSpPr>
          <p:spPr bwMode="auto">
            <a:xfrm>
              <a:off x="51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3</a:t>
              </a:r>
              <a:endParaRPr lang="en-US" altLang="zh-CN" b="1">
                <a:latin typeface="Arial" pitchFamily="34" charset="0"/>
              </a:endParaRPr>
            </a:p>
          </p:txBody>
        </p:sp>
        <p:sp>
          <p:nvSpPr>
            <p:cNvPr id="137392" name="Rectangle 176"/>
            <p:cNvSpPr>
              <a:spLocks noChangeArrowheads="1"/>
            </p:cNvSpPr>
            <p:nvPr/>
          </p:nvSpPr>
          <p:spPr bwMode="auto">
            <a:xfrm>
              <a:off x="47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pitchFamily="34" charset="0"/>
                </a:rPr>
                <a:t>2</a:t>
              </a:r>
              <a:endParaRPr lang="en-US" altLang="zh-CN" b="1">
                <a:latin typeface="Arial" pitchFamily="34" charset="0"/>
              </a:endParaRPr>
            </a:p>
          </p:txBody>
        </p:sp>
      </p:grpSp>
      <p:grpSp>
        <p:nvGrpSpPr>
          <p:cNvPr id="29" name="Group 177"/>
          <p:cNvGrpSpPr>
            <a:grpSpLocks/>
          </p:cNvGrpSpPr>
          <p:nvPr/>
        </p:nvGrpSpPr>
        <p:grpSpPr bwMode="auto">
          <a:xfrm>
            <a:off x="2209800" y="3352800"/>
            <a:ext cx="8153400" cy="228600"/>
            <a:chOff x="432" y="2112"/>
            <a:chExt cx="5136" cy="144"/>
          </a:xfrm>
        </p:grpSpPr>
        <p:sp>
          <p:nvSpPr>
            <p:cNvPr id="137394" name="Rectangle 178"/>
            <p:cNvSpPr>
              <a:spLocks noChangeArrowheads="1"/>
            </p:cNvSpPr>
            <p:nvPr/>
          </p:nvSpPr>
          <p:spPr bwMode="auto">
            <a:xfrm>
              <a:off x="432" y="2112"/>
              <a:ext cx="432"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x3 = 3</a:t>
              </a:r>
              <a:endParaRPr lang="en-US" altLang="zh-CN" b="1">
                <a:latin typeface="Arial" pitchFamily="34" charset="0"/>
              </a:endParaRPr>
            </a:p>
          </p:txBody>
        </p:sp>
        <p:sp>
          <p:nvSpPr>
            <p:cNvPr id="137395" name="Rectangle 179"/>
            <p:cNvSpPr>
              <a:spLocks noChangeArrowheads="1"/>
            </p:cNvSpPr>
            <p:nvPr/>
          </p:nvSpPr>
          <p:spPr bwMode="auto">
            <a:xfrm>
              <a:off x="9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396" name="Rectangle 180"/>
            <p:cNvSpPr>
              <a:spLocks noChangeArrowheads="1"/>
            </p:cNvSpPr>
            <p:nvPr/>
          </p:nvSpPr>
          <p:spPr bwMode="auto">
            <a:xfrm>
              <a:off x="10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sp>
          <p:nvSpPr>
            <p:cNvPr id="137397" name="Rectangle 181"/>
            <p:cNvSpPr>
              <a:spLocks noChangeArrowheads="1"/>
            </p:cNvSpPr>
            <p:nvPr/>
          </p:nvSpPr>
          <p:spPr bwMode="auto">
            <a:xfrm>
              <a:off x="1344" y="2112"/>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398" name="Rectangle 182"/>
            <p:cNvSpPr>
              <a:spLocks noChangeArrowheads="1"/>
            </p:cNvSpPr>
            <p:nvPr/>
          </p:nvSpPr>
          <p:spPr bwMode="auto">
            <a:xfrm>
              <a:off x="14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sp>
          <p:nvSpPr>
            <p:cNvPr id="137399" name="Rectangle 183"/>
            <p:cNvSpPr>
              <a:spLocks noChangeArrowheads="1"/>
            </p:cNvSpPr>
            <p:nvPr/>
          </p:nvSpPr>
          <p:spPr bwMode="auto">
            <a:xfrm>
              <a:off x="16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3</a:t>
              </a:r>
              <a:endParaRPr lang="en-US" altLang="zh-CN" b="1">
                <a:latin typeface="Arial" pitchFamily="34" charset="0"/>
              </a:endParaRPr>
            </a:p>
          </p:txBody>
        </p:sp>
        <p:sp>
          <p:nvSpPr>
            <p:cNvPr id="137400" name="Rectangle 184"/>
            <p:cNvSpPr>
              <a:spLocks noChangeArrowheads="1"/>
            </p:cNvSpPr>
            <p:nvPr/>
          </p:nvSpPr>
          <p:spPr bwMode="auto">
            <a:xfrm>
              <a:off x="18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3</a:t>
              </a:r>
              <a:endParaRPr lang="en-US" altLang="zh-CN" b="1">
                <a:latin typeface="Arial" pitchFamily="34" charset="0"/>
              </a:endParaRPr>
            </a:p>
          </p:txBody>
        </p:sp>
        <p:sp>
          <p:nvSpPr>
            <p:cNvPr id="137401" name="Rectangle 185"/>
            <p:cNvSpPr>
              <a:spLocks noChangeArrowheads="1"/>
            </p:cNvSpPr>
            <p:nvPr/>
          </p:nvSpPr>
          <p:spPr bwMode="auto">
            <a:xfrm>
              <a:off x="21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402" name="Rectangle 186"/>
            <p:cNvSpPr>
              <a:spLocks noChangeArrowheads="1"/>
            </p:cNvSpPr>
            <p:nvPr/>
          </p:nvSpPr>
          <p:spPr bwMode="auto">
            <a:xfrm>
              <a:off x="22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03" name="Rectangle 187"/>
            <p:cNvSpPr>
              <a:spLocks noChangeArrowheads="1"/>
            </p:cNvSpPr>
            <p:nvPr/>
          </p:nvSpPr>
          <p:spPr bwMode="auto">
            <a:xfrm>
              <a:off x="24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404" name="Rectangle 188"/>
            <p:cNvSpPr>
              <a:spLocks noChangeArrowheads="1"/>
            </p:cNvSpPr>
            <p:nvPr/>
          </p:nvSpPr>
          <p:spPr bwMode="auto">
            <a:xfrm>
              <a:off x="26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05" name="Rectangle 189"/>
            <p:cNvSpPr>
              <a:spLocks noChangeArrowheads="1"/>
            </p:cNvSpPr>
            <p:nvPr/>
          </p:nvSpPr>
          <p:spPr bwMode="auto">
            <a:xfrm>
              <a:off x="28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3</a:t>
              </a:r>
              <a:endParaRPr lang="en-US" altLang="zh-CN" b="1">
                <a:latin typeface="Arial" pitchFamily="34" charset="0"/>
              </a:endParaRPr>
            </a:p>
          </p:txBody>
        </p:sp>
        <p:sp>
          <p:nvSpPr>
            <p:cNvPr id="137406" name="Rectangle 190"/>
            <p:cNvSpPr>
              <a:spLocks noChangeArrowheads="1"/>
            </p:cNvSpPr>
            <p:nvPr/>
          </p:nvSpPr>
          <p:spPr bwMode="auto">
            <a:xfrm>
              <a:off x="30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sp>
          <p:nvSpPr>
            <p:cNvPr id="137407" name="Rectangle 191"/>
            <p:cNvSpPr>
              <a:spLocks noChangeArrowheads="1"/>
            </p:cNvSpPr>
            <p:nvPr/>
          </p:nvSpPr>
          <p:spPr bwMode="auto">
            <a:xfrm>
              <a:off x="33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408" name="Rectangle 192"/>
            <p:cNvSpPr>
              <a:spLocks noChangeArrowheads="1"/>
            </p:cNvSpPr>
            <p:nvPr/>
          </p:nvSpPr>
          <p:spPr bwMode="auto">
            <a:xfrm>
              <a:off x="34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09" name="Rectangle 193"/>
            <p:cNvSpPr>
              <a:spLocks noChangeArrowheads="1"/>
            </p:cNvSpPr>
            <p:nvPr/>
          </p:nvSpPr>
          <p:spPr bwMode="auto">
            <a:xfrm>
              <a:off x="36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4</a:t>
              </a:r>
              <a:endParaRPr lang="en-US" altLang="zh-CN" b="1">
                <a:latin typeface="Arial" pitchFamily="34" charset="0"/>
              </a:endParaRPr>
            </a:p>
          </p:txBody>
        </p:sp>
        <p:sp>
          <p:nvSpPr>
            <p:cNvPr id="137410" name="Rectangle 194"/>
            <p:cNvSpPr>
              <a:spLocks noChangeArrowheads="1"/>
            </p:cNvSpPr>
            <p:nvPr/>
          </p:nvSpPr>
          <p:spPr bwMode="auto">
            <a:xfrm>
              <a:off x="38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11" name="Rectangle 195"/>
            <p:cNvSpPr>
              <a:spLocks noChangeArrowheads="1"/>
            </p:cNvSpPr>
            <p:nvPr/>
          </p:nvSpPr>
          <p:spPr bwMode="auto">
            <a:xfrm>
              <a:off x="40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sp>
          <p:nvSpPr>
            <p:cNvPr id="137412" name="Rectangle 196"/>
            <p:cNvSpPr>
              <a:spLocks noChangeArrowheads="1"/>
            </p:cNvSpPr>
            <p:nvPr/>
          </p:nvSpPr>
          <p:spPr bwMode="auto">
            <a:xfrm>
              <a:off x="42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sp>
          <p:nvSpPr>
            <p:cNvPr id="137413" name="Rectangle 197"/>
            <p:cNvSpPr>
              <a:spLocks noChangeArrowheads="1"/>
            </p:cNvSpPr>
            <p:nvPr/>
          </p:nvSpPr>
          <p:spPr bwMode="auto">
            <a:xfrm>
              <a:off x="45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3</a:t>
              </a:r>
              <a:endParaRPr lang="en-US" altLang="zh-CN" b="1">
                <a:latin typeface="Arial" pitchFamily="34" charset="0"/>
              </a:endParaRPr>
            </a:p>
          </p:txBody>
        </p:sp>
        <p:sp>
          <p:nvSpPr>
            <p:cNvPr id="137414" name="Rectangle 198"/>
            <p:cNvSpPr>
              <a:spLocks noChangeArrowheads="1"/>
            </p:cNvSpPr>
            <p:nvPr/>
          </p:nvSpPr>
          <p:spPr bwMode="auto">
            <a:xfrm>
              <a:off x="46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15" name="Rectangle 199"/>
            <p:cNvSpPr>
              <a:spLocks noChangeArrowheads="1"/>
            </p:cNvSpPr>
            <p:nvPr/>
          </p:nvSpPr>
          <p:spPr bwMode="auto">
            <a:xfrm>
              <a:off x="48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3</a:t>
              </a:r>
              <a:endParaRPr lang="en-US" altLang="zh-CN" b="1">
                <a:latin typeface="Arial" pitchFamily="34" charset="0"/>
              </a:endParaRPr>
            </a:p>
          </p:txBody>
        </p:sp>
        <p:sp>
          <p:nvSpPr>
            <p:cNvPr id="137416" name="Rectangle 200"/>
            <p:cNvSpPr>
              <a:spLocks noChangeArrowheads="1"/>
            </p:cNvSpPr>
            <p:nvPr/>
          </p:nvSpPr>
          <p:spPr bwMode="auto">
            <a:xfrm>
              <a:off x="50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1</a:t>
              </a:r>
              <a:endParaRPr lang="en-US" altLang="zh-CN" b="1">
                <a:latin typeface="Arial" pitchFamily="34" charset="0"/>
              </a:endParaRPr>
            </a:p>
          </p:txBody>
        </p:sp>
        <p:sp>
          <p:nvSpPr>
            <p:cNvPr id="137417" name="Rectangle 201"/>
            <p:cNvSpPr>
              <a:spLocks noChangeArrowheads="1"/>
            </p:cNvSpPr>
            <p:nvPr/>
          </p:nvSpPr>
          <p:spPr bwMode="auto">
            <a:xfrm>
              <a:off x="52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pitchFamily="34" charset="0"/>
                </a:rPr>
                <a:t>2</a:t>
              </a:r>
              <a:endParaRPr lang="en-US" altLang="zh-CN" b="1">
                <a:latin typeface="Arial" pitchFamily="34" charset="0"/>
              </a:endParaRPr>
            </a:p>
          </p:txBody>
        </p:sp>
      </p:grpSp>
      <p:grpSp>
        <p:nvGrpSpPr>
          <p:cNvPr id="30" name="Group 202"/>
          <p:cNvGrpSpPr>
            <a:grpSpLocks/>
          </p:cNvGrpSpPr>
          <p:nvPr/>
        </p:nvGrpSpPr>
        <p:grpSpPr bwMode="auto">
          <a:xfrm>
            <a:off x="2133600" y="4191000"/>
            <a:ext cx="8077200" cy="304800"/>
            <a:chOff x="384" y="2640"/>
            <a:chExt cx="5088" cy="192"/>
          </a:xfrm>
        </p:grpSpPr>
        <p:sp>
          <p:nvSpPr>
            <p:cNvPr id="137419" name="Rectangle 203"/>
            <p:cNvSpPr>
              <a:spLocks noChangeArrowheads="1"/>
            </p:cNvSpPr>
            <p:nvPr/>
          </p:nvSpPr>
          <p:spPr bwMode="auto">
            <a:xfrm>
              <a:off x="384" y="2640"/>
              <a:ext cx="48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x4 = 4</a:t>
              </a:r>
              <a:endParaRPr lang="en-US" altLang="zh-CN" b="1">
                <a:latin typeface="Arial" pitchFamily="34" charset="0"/>
              </a:endParaRPr>
            </a:p>
          </p:txBody>
        </p:sp>
        <p:sp>
          <p:nvSpPr>
            <p:cNvPr id="137420" name="Rectangle 204"/>
            <p:cNvSpPr>
              <a:spLocks noChangeArrowheads="1"/>
            </p:cNvSpPr>
            <p:nvPr/>
          </p:nvSpPr>
          <p:spPr bwMode="auto">
            <a:xfrm>
              <a:off x="8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21" name="Rectangle 205"/>
            <p:cNvSpPr>
              <a:spLocks noChangeArrowheads="1"/>
            </p:cNvSpPr>
            <p:nvPr/>
          </p:nvSpPr>
          <p:spPr bwMode="auto">
            <a:xfrm>
              <a:off x="10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4</a:t>
              </a:r>
              <a:endParaRPr lang="en-US" altLang="zh-CN" b="1">
                <a:latin typeface="Arial" pitchFamily="34" charset="0"/>
              </a:endParaRPr>
            </a:p>
          </p:txBody>
        </p:sp>
        <p:sp>
          <p:nvSpPr>
            <p:cNvPr id="137422" name="Rectangle 206"/>
            <p:cNvSpPr>
              <a:spLocks noChangeArrowheads="1"/>
            </p:cNvSpPr>
            <p:nvPr/>
          </p:nvSpPr>
          <p:spPr bwMode="auto">
            <a:xfrm>
              <a:off x="12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23" name="Rectangle 207"/>
            <p:cNvSpPr>
              <a:spLocks noChangeArrowheads="1"/>
            </p:cNvSpPr>
            <p:nvPr/>
          </p:nvSpPr>
          <p:spPr bwMode="auto">
            <a:xfrm>
              <a:off x="14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24" name="Rectangle 208"/>
            <p:cNvSpPr>
              <a:spLocks noChangeArrowheads="1"/>
            </p:cNvSpPr>
            <p:nvPr/>
          </p:nvSpPr>
          <p:spPr bwMode="auto">
            <a:xfrm>
              <a:off x="16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25" name="Rectangle 209"/>
            <p:cNvSpPr>
              <a:spLocks noChangeArrowheads="1"/>
            </p:cNvSpPr>
            <p:nvPr/>
          </p:nvSpPr>
          <p:spPr bwMode="auto">
            <a:xfrm>
              <a:off x="18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4</a:t>
              </a:r>
              <a:endParaRPr lang="en-US" altLang="zh-CN" b="1">
                <a:latin typeface="Arial" pitchFamily="34" charset="0"/>
              </a:endParaRPr>
            </a:p>
          </p:txBody>
        </p:sp>
        <p:sp>
          <p:nvSpPr>
            <p:cNvPr id="137426" name="Rectangle 210"/>
            <p:cNvSpPr>
              <a:spLocks noChangeArrowheads="1"/>
            </p:cNvSpPr>
            <p:nvPr/>
          </p:nvSpPr>
          <p:spPr bwMode="auto">
            <a:xfrm>
              <a:off x="20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27" name="Rectangle 211"/>
            <p:cNvSpPr>
              <a:spLocks noChangeArrowheads="1"/>
            </p:cNvSpPr>
            <p:nvPr/>
          </p:nvSpPr>
          <p:spPr bwMode="auto">
            <a:xfrm>
              <a:off x="22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4</a:t>
              </a:r>
              <a:endParaRPr lang="en-US" altLang="zh-CN" b="1">
                <a:latin typeface="Arial" pitchFamily="34" charset="0"/>
              </a:endParaRPr>
            </a:p>
          </p:txBody>
        </p:sp>
        <p:sp>
          <p:nvSpPr>
            <p:cNvPr id="137428" name="Rectangle 212"/>
            <p:cNvSpPr>
              <a:spLocks noChangeArrowheads="1"/>
            </p:cNvSpPr>
            <p:nvPr/>
          </p:nvSpPr>
          <p:spPr bwMode="auto">
            <a:xfrm>
              <a:off x="24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sp>
          <p:nvSpPr>
            <p:cNvPr id="137429" name="Rectangle 213"/>
            <p:cNvSpPr>
              <a:spLocks noChangeArrowheads="1"/>
            </p:cNvSpPr>
            <p:nvPr/>
          </p:nvSpPr>
          <p:spPr bwMode="auto">
            <a:xfrm>
              <a:off x="26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30" name="Rectangle 214"/>
            <p:cNvSpPr>
              <a:spLocks noChangeArrowheads="1"/>
            </p:cNvSpPr>
            <p:nvPr/>
          </p:nvSpPr>
          <p:spPr bwMode="auto">
            <a:xfrm>
              <a:off x="28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sp>
          <p:nvSpPr>
            <p:cNvPr id="137431" name="Rectangle 215"/>
            <p:cNvSpPr>
              <a:spLocks noChangeArrowheads="1"/>
            </p:cNvSpPr>
            <p:nvPr/>
          </p:nvSpPr>
          <p:spPr bwMode="auto">
            <a:xfrm>
              <a:off x="30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4</a:t>
              </a:r>
              <a:endParaRPr lang="en-US" altLang="zh-CN" b="1">
                <a:latin typeface="Arial" pitchFamily="34" charset="0"/>
              </a:endParaRPr>
            </a:p>
          </p:txBody>
        </p:sp>
        <p:sp>
          <p:nvSpPr>
            <p:cNvPr id="137432" name="Rectangle 216"/>
            <p:cNvSpPr>
              <a:spLocks noChangeArrowheads="1"/>
            </p:cNvSpPr>
            <p:nvPr/>
          </p:nvSpPr>
          <p:spPr bwMode="auto">
            <a:xfrm>
              <a:off x="32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33" name="Rectangle 217"/>
            <p:cNvSpPr>
              <a:spLocks noChangeArrowheads="1"/>
            </p:cNvSpPr>
            <p:nvPr/>
          </p:nvSpPr>
          <p:spPr bwMode="auto">
            <a:xfrm>
              <a:off x="34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4</a:t>
              </a:r>
              <a:endParaRPr lang="en-US" altLang="zh-CN" b="1">
                <a:latin typeface="Arial" pitchFamily="34" charset="0"/>
              </a:endParaRPr>
            </a:p>
          </p:txBody>
        </p:sp>
        <p:sp>
          <p:nvSpPr>
            <p:cNvPr id="137434" name="Rectangle 218"/>
            <p:cNvSpPr>
              <a:spLocks noChangeArrowheads="1"/>
            </p:cNvSpPr>
            <p:nvPr/>
          </p:nvSpPr>
          <p:spPr bwMode="auto">
            <a:xfrm>
              <a:off x="36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sp>
          <p:nvSpPr>
            <p:cNvPr id="137435" name="Rectangle 219"/>
            <p:cNvSpPr>
              <a:spLocks noChangeArrowheads="1"/>
            </p:cNvSpPr>
            <p:nvPr/>
          </p:nvSpPr>
          <p:spPr bwMode="auto">
            <a:xfrm>
              <a:off x="38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36" name="Rectangle 220"/>
            <p:cNvSpPr>
              <a:spLocks noChangeArrowheads="1"/>
            </p:cNvSpPr>
            <p:nvPr/>
          </p:nvSpPr>
          <p:spPr bwMode="auto">
            <a:xfrm>
              <a:off x="40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sp>
          <p:nvSpPr>
            <p:cNvPr id="137437" name="Rectangle 221"/>
            <p:cNvSpPr>
              <a:spLocks noChangeArrowheads="1"/>
            </p:cNvSpPr>
            <p:nvPr/>
          </p:nvSpPr>
          <p:spPr bwMode="auto">
            <a:xfrm>
              <a:off x="42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38" name="Rectangle 222"/>
            <p:cNvSpPr>
              <a:spLocks noChangeArrowheads="1"/>
            </p:cNvSpPr>
            <p:nvPr/>
          </p:nvSpPr>
          <p:spPr bwMode="auto">
            <a:xfrm>
              <a:off x="44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39" name="Rectangle 223"/>
            <p:cNvSpPr>
              <a:spLocks noChangeArrowheads="1"/>
            </p:cNvSpPr>
            <p:nvPr/>
          </p:nvSpPr>
          <p:spPr bwMode="auto">
            <a:xfrm>
              <a:off x="46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3</a:t>
              </a:r>
              <a:endParaRPr lang="en-US" altLang="zh-CN" b="1">
                <a:latin typeface="Arial" pitchFamily="34" charset="0"/>
              </a:endParaRPr>
            </a:p>
          </p:txBody>
        </p:sp>
        <p:sp>
          <p:nvSpPr>
            <p:cNvPr id="137440" name="Rectangle 224"/>
            <p:cNvSpPr>
              <a:spLocks noChangeArrowheads="1"/>
            </p:cNvSpPr>
            <p:nvPr/>
          </p:nvSpPr>
          <p:spPr bwMode="auto">
            <a:xfrm>
              <a:off x="48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sp>
          <p:nvSpPr>
            <p:cNvPr id="137441" name="Rectangle 225"/>
            <p:cNvSpPr>
              <a:spLocks noChangeArrowheads="1"/>
            </p:cNvSpPr>
            <p:nvPr/>
          </p:nvSpPr>
          <p:spPr bwMode="auto">
            <a:xfrm>
              <a:off x="50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2</a:t>
              </a:r>
              <a:endParaRPr lang="en-US" altLang="zh-CN" b="1">
                <a:latin typeface="Arial" pitchFamily="34" charset="0"/>
              </a:endParaRPr>
            </a:p>
          </p:txBody>
        </p:sp>
        <p:sp>
          <p:nvSpPr>
            <p:cNvPr id="137442" name="Rectangle 226"/>
            <p:cNvSpPr>
              <a:spLocks noChangeArrowheads="1"/>
            </p:cNvSpPr>
            <p:nvPr/>
          </p:nvSpPr>
          <p:spPr bwMode="auto">
            <a:xfrm>
              <a:off x="52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pitchFamily="34" charset="0"/>
                </a:rPr>
                <a:t>1</a:t>
              </a:r>
              <a:endParaRPr lang="en-US" altLang="zh-CN" b="1">
                <a:latin typeface="Arial" pitchFamily="34" charset="0"/>
              </a:endParaRPr>
            </a:p>
          </p:txBody>
        </p:sp>
      </p:grpSp>
      <p:grpSp>
        <p:nvGrpSpPr>
          <p:cNvPr id="31" name="Group 227"/>
          <p:cNvGrpSpPr>
            <a:grpSpLocks/>
          </p:cNvGrpSpPr>
          <p:nvPr/>
        </p:nvGrpSpPr>
        <p:grpSpPr bwMode="auto">
          <a:xfrm>
            <a:off x="2819400" y="4953000"/>
            <a:ext cx="7315200" cy="609600"/>
            <a:chOff x="816" y="3120"/>
            <a:chExt cx="4608" cy="384"/>
          </a:xfrm>
        </p:grpSpPr>
        <p:sp>
          <p:nvSpPr>
            <p:cNvPr id="137444" name="AutoShape 228"/>
            <p:cNvSpPr>
              <a:spLocks/>
            </p:cNvSpPr>
            <p:nvPr/>
          </p:nvSpPr>
          <p:spPr bwMode="auto">
            <a:xfrm rot="-5400000">
              <a:off x="3024" y="912"/>
              <a:ext cx="192" cy="4608"/>
            </a:xfrm>
            <a:prstGeom prst="leftBrace">
              <a:avLst>
                <a:gd name="adj1" fmla="val 200000"/>
                <a:gd name="adj2" fmla="val 50000"/>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37445" name="Rectangle 229"/>
            <p:cNvSpPr>
              <a:spLocks noChangeArrowheads="1"/>
            </p:cNvSpPr>
            <p:nvPr/>
          </p:nvSpPr>
          <p:spPr bwMode="auto">
            <a:xfrm>
              <a:off x="2688" y="3264"/>
              <a:ext cx="912" cy="240"/>
            </a:xfrm>
            <a:prstGeom prst="rect">
              <a:avLst/>
            </a:prstGeom>
            <a:noFill/>
            <a:ln w="25400">
              <a:noFill/>
              <a:miter lim="800000"/>
              <a:headEnd/>
              <a:tailEnd/>
            </a:ln>
            <a:effectLst/>
          </p:spPr>
          <p:txBody>
            <a:bodyPr wrap="none" lIns="90000" tIns="46800" rIns="90000" bIns="46800" anchor="ctr"/>
            <a:lstStyle/>
            <a:p>
              <a:pPr algn="ctr"/>
              <a:r>
                <a:rPr lang="en-US" altLang="zh-CN" b="1" dirty="0">
                  <a:latin typeface="Arial" pitchFamily="34" charset="0"/>
                </a:rPr>
                <a:t>4 ! </a:t>
              </a:r>
              <a:r>
                <a:rPr lang="zh-CN" altLang="en-US" b="1" dirty="0">
                  <a:latin typeface="Arial" pitchFamily="34" charset="0"/>
                </a:rPr>
                <a:t>个叶子</a:t>
              </a:r>
              <a:endParaRPr lang="en-US" altLang="zh-CN" b="1" dirty="0">
                <a:latin typeface="Arial" pitchFamily="34" charset="0"/>
              </a:endParaRPr>
            </a:p>
          </p:txBody>
        </p:sp>
      </p:grpSp>
      <p:sp>
        <p:nvSpPr>
          <p:cNvPr id="137446" name="Text Box 230"/>
          <p:cNvSpPr txBox="1">
            <a:spLocks noChangeArrowheads="1"/>
          </p:cNvSpPr>
          <p:nvPr/>
        </p:nvSpPr>
        <p:spPr bwMode="auto">
          <a:xfrm>
            <a:off x="2057400" y="5562601"/>
            <a:ext cx="7396186" cy="402291"/>
          </a:xfrm>
          <a:prstGeom prst="rect">
            <a:avLst/>
          </a:prstGeom>
          <a:noFill/>
          <a:ln w="25400">
            <a:noFill/>
            <a:miter lim="800000"/>
            <a:headEnd/>
            <a:tailEnd/>
          </a:ln>
          <a:effectLst/>
        </p:spPr>
        <p:txBody>
          <a:bodyPr wrap="square" lIns="90000" tIns="46800" rIns="90000" bIns="46800">
            <a:spAutoFit/>
          </a:bodyPr>
          <a:lstStyle/>
          <a:p>
            <a:pPr>
              <a:spcBef>
                <a:spcPct val="50000"/>
              </a:spcBef>
            </a:pPr>
            <a:r>
              <a:rPr lang="zh-CN" altLang="en-US" sz="2000" b="1" dirty="0"/>
              <a:t>从</a:t>
            </a:r>
            <a:r>
              <a:rPr lang="zh-CN" altLang="en-US" sz="2000" b="1" dirty="0">
                <a:solidFill>
                  <a:srgbClr val="0000FF"/>
                </a:solidFill>
              </a:rPr>
              <a:t>根</a:t>
            </a:r>
            <a:r>
              <a:rPr lang="zh-CN" altLang="en-US" sz="2000" b="1" dirty="0"/>
              <a:t>到任意一个 </a:t>
            </a:r>
            <a:r>
              <a:rPr lang="zh-CN" altLang="en-US" sz="2000" b="1" dirty="0">
                <a:solidFill>
                  <a:srgbClr val="0000FF"/>
                </a:solidFill>
              </a:rPr>
              <a:t>叶子</a:t>
            </a:r>
            <a:r>
              <a:rPr lang="zh-CN" altLang="en-US" sz="2000" b="1" dirty="0"/>
              <a:t>的一条</a:t>
            </a:r>
            <a:r>
              <a:rPr lang="zh-CN" altLang="en-US" sz="2000" b="1" dirty="0">
                <a:solidFill>
                  <a:srgbClr val="0000FF"/>
                </a:solidFill>
              </a:rPr>
              <a:t>路径</a:t>
            </a:r>
            <a:r>
              <a:rPr lang="zh-CN" altLang="en-US" sz="2000" b="1" dirty="0"/>
              <a:t>就是一种可能的</a:t>
            </a:r>
            <a:r>
              <a:rPr lang="zh-CN" altLang="en-US" sz="2000" b="1" dirty="0">
                <a:solidFill>
                  <a:srgbClr val="0000FF"/>
                </a:solidFill>
              </a:rPr>
              <a:t>解</a:t>
            </a:r>
            <a:r>
              <a:rPr lang="zh-CN" altLang="en-US" sz="2000" b="1" dirty="0"/>
              <a:t>，需要验证。</a:t>
            </a:r>
            <a:endParaRPr lang="en-US" altLang="zh-CN" sz="2000" b="1" dirty="0"/>
          </a:p>
        </p:txBody>
      </p:sp>
      <p:sp>
        <p:nvSpPr>
          <p:cNvPr id="137447" name="Text Box 231"/>
          <p:cNvSpPr txBox="1">
            <a:spLocks noChangeArrowheads="1"/>
          </p:cNvSpPr>
          <p:nvPr/>
        </p:nvSpPr>
        <p:spPr bwMode="auto">
          <a:xfrm>
            <a:off x="3095605" y="6286520"/>
            <a:ext cx="900113" cy="336550"/>
          </a:xfrm>
          <a:prstGeom prst="rect">
            <a:avLst/>
          </a:prstGeom>
          <a:noFill/>
          <a:ln w="25400">
            <a:noFill/>
            <a:miter lim="800000"/>
            <a:headEnd/>
            <a:tailEnd/>
          </a:ln>
          <a:effectLst/>
        </p:spPr>
        <p:txBody>
          <a:bodyPr>
            <a:spAutoFit/>
          </a:bodyPr>
          <a:lstStyle/>
          <a:p>
            <a:pPr>
              <a:spcBef>
                <a:spcPct val="50000"/>
              </a:spcBef>
            </a:pPr>
            <a:r>
              <a:rPr lang="en-US" altLang="zh-CN" sz="1600" b="1" dirty="0"/>
              <a:t>13/15</a:t>
            </a:r>
          </a:p>
        </p:txBody>
      </p:sp>
      <p:sp>
        <p:nvSpPr>
          <p:cNvPr id="233" name="矩形 232"/>
          <p:cNvSpPr/>
          <p:nvPr/>
        </p:nvSpPr>
        <p:spPr>
          <a:xfrm>
            <a:off x="6667504" y="1000108"/>
            <a:ext cx="466794" cy="369332"/>
          </a:xfrm>
          <a:prstGeom prst="rect">
            <a:avLst/>
          </a:prstGeom>
        </p:spPr>
        <p:txBody>
          <a:bodyPr wrap="none">
            <a:spAutoFit/>
          </a:bodyPr>
          <a:lstStyle/>
          <a:p>
            <a:r>
              <a:rPr lang="zh-CN" altLang="en-US" b="1" dirty="0"/>
              <a:t>根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7219"/>
                                        </p:tgtEl>
                                        <p:attrNameLst>
                                          <p:attrName>style.visibility</p:attrName>
                                        </p:attrNameLst>
                                      </p:cBhvr>
                                      <p:to>
                                        <p:strVal val="visible"/>
                                      </p:to>
                                    </p:set>
                                    <p:animEffect transition="in" filter="wipe(left)">
                                      <p:cBhvr>
                                        <p:cTn id="7" dur="500"/>
                                        <p:tgtEl>
                                          <p:spTgt spid="137219"/>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20"/>
                                        </p:tgtEl>
                                        <p:attrNameLst>
                                          <p:attrName>style.visibility</p:attrName>
                                        </p:attrNameLst>
                                      </p:cBhvr>
                                      <p:to>
                                        <p:strVal val="visible"/>
                                      </p:to>
                                    </p:set>
                                    <p:animEffect transition="in" filter="wipe(left)">
                                      <p:cBhvr>
                                        <p:cTn id="12" dur="500"/>
                                        <p:tgtEl>
                                          <p:spTgt spid="137220"/>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subTnLst>
                                    <p:audio>
                                      <p:cMediaNode>
                                        <p:cTn display="0" masterRel="sameClick">
                                          <p:stCondLst>
                                            <p:cond evt="begin" delay="0">
                                              <p:tn val="20"/>
                                            </p:cond>
                                          </p:stCondLst>
                                          <p:endCondLst>
                                            <p:cond evt="onStopAudio" delay="0">
                                              <p:tgtEl>
                                                <p:sldTgt/>
                                              </p:tgtEl>
                                            </p:cond>
                                          </p:endCondLst>
                                        </p:cTn>
                                        <p:tgtEl>
                                          <p:sndTgt r:embed="rId5" name="CASHREG.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subTnLst>
                                    <p:audio>
                                      <p:cMediaNode>
                                        <p:cTn display="0" masterRel="sameClick">
                                          <p:stCondLst>
                                            <p:cond evt="begin" delay="0">
                                              <p:tn val="25"/>
                                            </p:cond>
                                          </p:stCondLst>
                                          <p:endCondLst>
                                            <p:cond evt="onStopAudio" delay="0">
                                              <p:tgtEl>
                                                <p:sldTgt/>
                                              </p:tgtEl>
                                            </p:cond>
                                          </p:endCondLst>
                                        </p:cTn>
                                        <p:tgtEl>
                                          <p:sndTgt r:embed="rId5" name="CASHREG.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subTnLst>
                                    <p:audio>
                                      <p:cMediaNode>
                                        <p:cTn display="0" masterRel="sameClick">
                                          <p:stCondLst>
                                            <p:cond evt="begin" delay="0">
                                              <p:tn val="30"/>
                                            </p:cond>
                                          </p:stCondLst>
                                          <p:endCondLst>
                                            <p:cond evt="onStopAudio" delay="0">
                                              <p:tgtEl>
                                                <p:sldTgt/>
                                              </p:tgtEl>
                                            </p:cond>
                                          </p:endCondLst>
                                        </p:cTn>
                                        <p:tgtEl>
                                          <p:sndTgt r:embed="rId5" name="CASHREG.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subTnLst>
                                    <p:audio>
                                      <p:cMediaNode>
                                        <p:cTn display="0" masterRel="sameClick">
                                          <p:stCondLst>
                                            <p:cond evt="begin" delay="0">
                                              <p:tn val="35"/>
                                            </p:cond>
                                          </p:stCondLst>
                                          <p:endCondLst>
                                            <p:cond evt="onStopAudio" delay="0">
                                              <p:tgtEl>
                                                <p:sldTgt/>
                                              </p:tgtEl>
                                            </p:cond>
                                          </p:endCondLst>
                                        </p:cTn>
                                        <p:tgtEl>
                                          <p:sndTgt r:embed="rId5" name="CASHREG.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subTnLst>
                                    <p:audio>
                                      <p:cMediaNode>
                                        <p:cTn display="0" masterRel="sameClick">
                                          <p:stCondLst>
                                            <p:cond evt="begin" delay="0">
                                              <p:tn val="40"/>
                                            </p:cond>
                                          </p:stCondLst>
                                          <p:endCondLst>
                                            <p:cond evt="onStopAudio" delay="0">
                                              <p:tgtEl>
                                                <p:sldTgt/>
                                              </p:tgtEl>
                                            </p:cond>
                                          </p:endCondLst>
                                        </p:cTn>
                                        <p:tgtEl>
                                          <p:sndTgt r:embed="rId2" name="PROJCTOR.WAV"/>
                                        </p:tgtEl>
                                      </p:cMediaNode>
                                    </p:audio>
                                  </p:sub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37446"/>
                                        </p:tgtEl>
                                        <p:attrNameLst>
                                          <p:attrName>style.visibility</p:attrName>
                                        </p:attrNameLst>
                                      </p:cBhvr>
                                      <p:to>
                                        <p:strVal val="visible"/>
                                      </p:to>
                                    </p:set>
                                    <p:animEffect transition="in" filter="wipe(left)">
                                      <p:cBhvr>
                                        <p:cTn id="46" dur="500"/>
                                        <p:tgtEl>
                                          <p:spTgt spid="137446"/>
                                        </p:tgtEl>
                                      </p:cBhvr>
                                    </p:animEffect>
                                  </p:childTnLst>
                                  <p:subTnLst>
                                    <p:audio>
                                      <p:cMediaNode>
                                        <p:cTn display="0" masterRel="sameClick">
                                          <p:stCondLst>
                                            <p:cond evt="begin" delay="0">
                                              <p:tn val="44"/>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autoUpdateAnimBg="0"/>
      <p:bldP spid="137220" grpId="0" autoUpdateAnimBg="0"/>
      <p:bldP spid="13744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981200" y="228600"/>
            <a:ext cx="8229600" cy="3659188"/>
            <a:chOff x="384" y="768"/>
            <a:chExt cx="5184" cy="2305"/>
          </a:xfrm>
        </p:grpSpPr>
        <p:grpSp>
          <p:nvGrpSpPr>
            <p:cNvPr id="3" name="Group 4"/>
            <p:cNvGrpSpPr>
              <a:grpSpLocks/>
            </p:cNvGrpSpPr>
            <p:nvPr/>
          </p:nvGrpSpPr>
          <p:grpSpPr bwMode="auto">
            <a:xfrm>
              <a:off x="768" y="768"/>
              <a:ext cx="4705" cy="2305"/>
              <a:chOff x="624" y="1104"/>
              <a:chExt cx="4705" cy="2305"/>
            </a:xfrm>
          </p:grpSpPr>
          <p:sp>
            <p:nvSpPr>
              <p:cNvPr id="113669" name="Oval 5"/>
              <p:cNvSpPr>
                <a:spLocks noChangeArrowheads="1"/>
              </p:cNvSpPr>
              <p:nvPr/>
            </p:nvSpPr>
            <p:spPr bwMode="auto">
              <a:xfrm>
                <a:off x="2901" y="110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a:t>
                </a:r>
                <a:endParaRPr lang="en-US" altLang="zh-CN" b="1"/>
              </a:p>
            </p:txBody>
          </p:sp>
          <p:grpSp>
            <p:nvGrpSpPr>
              <p:cNvPr id="4" name="Group 6"/>
              <p:cNvGrpSpPr>
                <a:grpSpLocks/>
              </p:cNvGrpSpPr>
              <p:nvPr/>
            </p:nvGrpSpPr>
            <p:grpSpPr bwMode="auto">
              <a:xfrm>
                <a:off x="624" y="1584"/>
                <a:ext cx="1105" cy="1825"/>
                <a:chOff x="624" y="1584"/>
                <a:chExt cx="1105" cy="1825"/>
              </a:xfrm>
            </p:grpSpPr>
            <p:grpSp>
              <p:nvGrpSpPr>
                <p:cNvPr id="5" name="Group 7"/>
                <p:cNvGrpSpPr>
                  <a:grpSpLocks/>
                </p:cNvGrpSpPr>
                <p:nvPr/>
              </p:nvGrpSpPr>
              <p:grpSpPr bwMode="auto">
                <a:xfrm>
                  <a:off x="624" y="2160"/>
                  <a:ext cx="337" cy="1249"/>
                  <a:chOff x="624" y="2160"/>
                  <a:chExt cx="337" cy="1249"/>
                </a:xfrm>
              </p:grpSpPr>
              <p:grpSp>
                <p:nvGrpSpPr>
                  <p:cNvPr id="6" name="Group 8"/>
                  <p:cNvGrpSpPr>
                    <a:grpSpLocks/>
                  </p:cNvGrpSpPr>
                  <p:nvPr/>
                </p:nvGrpSpPr>
                <p:grpSpPr bwMode="auto">
                  <a:xfrm>
                    <a:off x="624" y="2160"/>
                    <a:ext cx="241" cy="1249"/>
                    <a:chOff x="624" y="2160"/>
                    <a:chExt cx="241" cy="1249"/>
                  </a:xfrm>
                </p:grpSpPr>
                <p:sp>
                  <p:nvSpPr>
                    <p:cNvPr id="113673" name="Oval 9"/>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a:t>
                      </a:r>
                      <a:endParaRPr lang="en-US" altLang="zh-CN" b="1"/>
                    </a:p>
                  </p:txBody>
                </p:sp>
                <p:sp>
                  <p:nvSpPr>
                    <p:cNvPr id="113674" name="Oval 10"/>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a:t>
                      </a:r>
                      <a:endParaRPr lang="en-US" altLang="zh-CN" b="1"/>
                    </a:p>
                  </p:txBody>
                </p:sp>
                <p:sp>
                  <p:nvSpPr>
                    <p:cNvPr id="113675" name="Oval 11"/>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a:t>
                      </a:r>
                      <a:endParaRPr lang="en-US" altLang="zh-CN" b="1"/>
                    </a:p>
                  </p:txBody>
                </p:sp>
                <p:sp>
                  <p:nvSpPr>
                    <p:cNvPr id="113676" name="Line 12"/>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677" name="Line 13"/>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678" name="Oval 14"/>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7</a:t>
                    </a:r>
                    <a:endParaRPr lang="en-US" altLang="zh-CN" b="1"/>
                  </a:p>
                </p:txBody>
              </p:sp>
              <p:sp>
                <p:nvSpPr>
                  <p:cNvPr id="113679" name="Oval 15"/>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a:t>
                    </a:r>
                    <a:endParaRPr lang="en-US" altLang="zh-CN" b="1"/>
                  </a:p>
                </p:txBody>
              </p:sp>
              <p:sp>
                <p:nvSpPr>
                  <p:cNvPr id="113680" name="Line 16"/>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681" name="Line 17"/>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7" name="Group 18"/>
                <p:cNvGrpSpPr>
                  <a:grpSpLocks/>
                </p:cNvGrpSpPr>
                <p:nvPr/>
              </p:nvGrpSpPr>
              <p:grpSpPr bwMode="auto">
                <a:xfrm>
                  <a:off x="1008" y="2160"/>
                  <a:ext cx="337" cy="1249"/>
                  <a:chOff x="624" y="2160"/>
                  <a:chExt cx="337" cy="1249"/>
                </a:xfrm>
              </p:grpSpPr>
              <p:grpSp>
                <p:nvGrpSpPr>
                  <p:cNvPr id="8" name="Group 19"/>
                  <p:cNvGrpSpPr>
                    <a:grpSpLocks/>
                  </p:cNvGrpSpPr>
                  <p:nvPr/>
                </p:nvGrpSpPr>
                <p:grpSpPr bwMode="auto">
                  <a:xfrm>
                    <a:off x="624" y="2160"/>
                    <a:ext cx="241" cy="1249"/>
                    <a:chOff x="624" y="2160"/>
                    <a:chExt cx="241" cy="1249"/>
                  </a:xfrm>
                </p:grpSpPr>
                <p:sp>
                  <p:nvSpPr>
                    <p:cNvPr id="113684" name="Oval 20"/>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10</a:t>
                      </a:r>
                      <a:endParaRPr lang="en-US" altLang="zh-CN" b="1"/>
                    </a:p>
                  </p:txBody>
                </p:sp>
                <p:sp>
                  <p:nvSpPr>
                    <p:cNvPr id="113685" name="Oval 21"/>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9</a:t>
                      </a:r>
                      <a:endParaRPr lang="en-US" altLang="zh-CN" b="1"/>
                    </a:p>
                  </p:txBody>
                </p:sp>
                <p:sp>
                  <p:nvSpPr>
                    <p:cNvPr id="113686" name="Oval 22"/>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8</a:t>
                      </a:r>
                      <a:endParaRPr lang="en-US" altLang="zh-CN" b="1"/>
                    </a:p>
                  </p:txBody>
                </p:sp>
                <p:sp>
                  <p:nvSpPr>
                    <p:cNvPr id="113687" name="Line 23"/>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688" name="Line 24"/>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689" name="Oval 25"/>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12</a:t>
                    </a:r>
                    <a:endParaRPr lang="en-US" altLang="zh-CN" b="1"/>
                  </a:p>
                </p:txBody>
              </p:sp>
              <p:sp>
                <p:nvSpPr>
                  <p:cNvPr id="113690" name="Oval 26"/>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11</a:t>
                    </a:r>
                    <a:endParaRPr lang="en-US" altLang="zh-CN" b="1"/>
                  </a:p>
                </p:txBody>
              </p:sp>
              <p:sp>
                <p:nvSpPr>
                  <p:cNvPr id="113691" name="Line 27"/>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692" name="Line 28"/>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9" name="Group 29"/>
                <p:cNvGrpSpPr>
                  <a:grpSpLocks/>
                </p:cNvGrpSpPr>
                <p:nvPr/>
              </p:nvGrpSpPr>
              <p:grpSpPr bwMode="auto">
                <a:xfrm>
                  <a:off x="1392" y="2160"/>
                  <a:ext cx="241" cy="1249"/>
                  <a:chOff x="624" y="2160"/>
                  <a:chExt cx="241" cy="1249"/>
                </a:xfrm>
              </p:grpSpPr>
              <p:sp>
                <p:nvSpPr>
                  <p:cNvPr id="113694" name="Oval 30"/>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15</a:t>
                    </a:r>
                    <a:endParaRPr lang="en-US" altLang="zh-CN" b="1"/>
                  </a:p>
                </p:txBody>
              </p:sp>
              <p:sp>
                <p:nvSpPr>
                  <p:cNvPr id="113695" name="Oval 31"/>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14</a:t>
                    </a:r>
                    <a:endParaRPr lang="en-US" altLang="zh-CN" b="1"/>
                  </a:p>
                </p:txBody>
              </p:sp>
              <p:sp>
                <p:nvSpPr>
                  <p:cNvPr id="113696" name="Oval 32"/>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13</a:t>
                    </a:r>
                    <a:endParaRPr lang="en-US" altLang="zh-CN" b="1"/>
                  </a:p>
                </p:txBody>
              </p:sp>
              <p:sp>
                <p:nvSpPr>
                  <p:cNvPr id="113697" name="Line 33"/>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698" name="Line 34"/>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699" name="Oval 35"/>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17</a:t>
                  </a:r>
                  <a:endParaRPr lang="en-US" altLang="zh-CN" b="1"/>
                </a:p>
              </p:txBody>
            </p:sp>
            <p:sp>
              <p:nvSpPr>
                <p:cNvPr id="113700" name="Oval 36"/>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16</a:t>
                  </a:r>
                  <a:endParaRPr lang="en-US" altLang="zh-CN" b="1"/>
                </a:p>
              </p:txBody>
            </p:sp>
            <p:sp>
              <p:nvSpPr>
                <p:cNvPr id="113701" name="Line 37"/>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02" name="Line 38"/>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03" name="Oval 39"/>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a:t>
                  </a:r>
                  <a:endParaRPr lang="en-US" altLang="zh-CN" b="1"/>
                </a:p>
              </p:txBody>
            </p:sp>
            <p:sp>
              <p:nvSpPr>
                <p:cNvPr id="113704" name="Line 40"/>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05" name="Line 41"/>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06" name="Line 42"/>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0" name="Group 43"/>
              <p:cNvGrpSpPr>
                <a:grpSpLocks/>
              </p:cNvGrpSpPr>
              <p:nvPr/>
            </p:nvGrpSpPr>
            <p:grpSpPr bwMode="auto">
              <a:xfrm>
                <a:off x="1824" y="1584"/>
                <a:ext cx="1105" cy="1825"/>
                <a:chOff x="624" y="1584"/>
                <a:chExt cx="1105" cy="1825"/>
              </a:xfrm>
            </p:grpSpPr>
            <p:grpSp>
              <p:nvGrpSpPr>
                <p:cNvPr id="11" name="Group 44"/>
                <p:cNvGrpSpPr>
                  <a:grpSpLocks/>
                </p:cNvGrpSpPr>
                <p:nvPr/>
              </p:nvGrpSpPr>
              <p:grpSpPr bwMode="auto">
                <a:xfrm>
                  <a:off x="624" y="2160"/>
                  <a:ext cx="337" cy="1249"/>
                  <a:chOff x="624" y="2160"/>
                  <a:chExt cx="337" cy="1249"/>
                </a:xfrm>
              </p:grpSpPr>
              <p:grpSp>
                <p:nvGrpSpPr>
                  <p:cNvPr id="12" name="Group 45"/>
                  <p:cNvGrpSpPr>
                    <a:grpSpLocks/>
                  </p:cNvGrpSpPr>
                  <p:nvPr/>
                </p:nvGrpSpPr>
                <p:grpSpPr bwMode="auto">
                  <a:xfrm>
                    <a:off x="624" y="2160"/>
                    <a:ext cx="241" cy="1249"/>
                    <a:chOff x="624" y="2160"/>
                    <a:chExt cx="241" cy="1249"/>
                  </a:xfrm>
                </p:grpSpPr>
                <p:sp>
                  <p:nvSpPr>
                    <p:cNvPr id="113710" name="Oval 46"/>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21</a:t>
                      </a:r>
                      <a:endParaRPr lang="en-US" altLang="zh-CN" b="1"/>
                    </a:p>
                  </p:txBody>
                </p:sp>
                <p:sp>
                  <p:nvSpPr>
                    <p:cNvPr id="113711" name="Oval 47"/>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20</a:t>
                      </a:r>
                      <a:endParaRPr lang="en-US" altLang="zh-CN" b="1"/>
                    </a:p>
                  </p:txBody>
                </p:sp>
                <p:sp>
                  <p:nvSpPr>
                    <p:cNvPr id="113712" name="Oval 48"/>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19</a:t>
                      </a:r>
                      <a:endParaRPr lang="en-US" altLang="zh-CN" b="1"/>
                    </a:p>
                  </p:txBody>
                </p:sp>
                <p:sp>
                  <p:nvSpPr>
                    <p:cNvPr id="113713" name="Line 49"/>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14" name="Line 50"/>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15" name="Oval 51"/>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23</a:t>
                    </a:r>
                    <a:endParaRPr lang="en-US" altLang="zh-CN" b="1"/>
                  </a:p>
                </p:txBody>
              </p:sp>
              <p:sp>
                <p:nvSpPr>
                  <p:cNvPr id="113716" name="Oval 52"/>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22</a:t>
                    </a:r>
                    <a:endParaRPr lang="en-US" altLang="zh-CN" b="1"/>
                  </a:p>
                </p:txBody>
              </p:sp>
              <p:sp>
                <p:nvSpPr>
                  <p:cNvPr id="113717" name="Line 53"/>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18" name="Line 54"/>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3" name="Group 55"/>
                <p:cNvGrpSpPr>
                  <a:grpSpLocks/>
                </p:cNvGrpSpPr>
                <p:nvPr/>
              </p:nvGrpSpPr>
              <p:grpSpPr bwMode="auto">
                <a:xfrm>
                  <a:off x="1008" y="2160"/>
                  <a:ext cx="337" cy="1249"/>
                  <a:chOff x="624" y="2160"/>
                  <a:chExt cx="337" cy="1249"/>
                </a:xfrm>
              </p:grpSpPr>
              <p:grpSp>
                <p:nvGrpSpPr>
                  <p:cNvPr id="14" name="Group 56"/>
                  <p:cNvGrpSpPr>
                    <a:grpSpLocks/>
                  </p:cNvGrpSpPr>
                  <p:nvPr/>
                </p:nvGrpSpPr>
                <p:grpSpPr bwMode="auto">
                  <a:xfrm>
                    <a:off x="624" y="2160"/>
                    <a:ext cx="241" cy="1249"/>
                    <a:chOff x="624" y="2160"/>
                    <a:chExt cx="241" cy="1249"/>
                  </a:xfrm>
                </p:grpSpPr>
                <p:sp>
                  <p:nvSpPr>
                    <p:cNvPr id="113721" name="Oval 57"/>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26</a:t>
                      </a:r>
                      <a:endParaRPr lang="en-US" altLang="zh-CN" b="1"/>
                    </a:p>
                  </p:txBody>
                </p:sp>
                <p:sp>
                  <p:nvSpPr>
                    <p:cNvPr id="113722" name="Oval 58"/>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25</a:t>
                      </a:r>
                      <a:endParaRPr lang="en-US" altLang="zh-CN" b="1"/>
                    </a:p>
                  </p:txBody>
                </p:sp>
                <p:sp>
                  <p:nvSpPr>
                    <p:cNvPr id="113723" name="Oval 59"/>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24</a:t>
                      </a:r>
                      <a:endParaRPr lang="en-US" altLang="zh-CN" b="1"/>
                    </a:p>
                  </p:txBody>
                </p:sp>
                <p:sp>
                  <p:nvSpPr>
                    <p:cNvPr id="113724" name="Line 60"/>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25" name="Line 61"/>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26" name="Oval 62"/>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28</a:t>
                    </a:r>
                    <a:endParaRPr lang="en-US" altLang="zh-CN" b="1"/>
                  </a:p>
                </p:txBody>
              </p:sp>
              <p:sp>
                <p:nvSpPr>
                  <p:cNvPr id="113727" name="Oval 63"/>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27</a:t>
                    </a:r>
                    <a:endParaRPr lang="en-US" altLang="zh-CN" b="1"/>
                  </a:p>
                </p:txBody>
              </p:sp>
              <p:sp>
                <p:nvSpPr>
                  <p:cNvPr id="113728" name="Line 64"/>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29" name="Line 65"/>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5" name="Group 66"/>
                <p:cNvGrpSpPr>
                  <a:grpSpLocks/>
                </p:cNvGrpSpPr>
                <p:nvPr/>
              </p:nvGrpSpPr>
              <p:grpSpPr bwMode="auto">
                <a:xfrm>
                  <a:off x="1392" y="2160"/>
                  <a:ext cx="241" cy="1249"/>
                  <a:chOff x="624" y="2160"/>
                  <a:chExt cx="241" cy="1249"/>
                </a:xfrm>
              </p:grpSpPr>
              <p:sp>
                <p:nvSpPr>
                  <p:cNvPr id="113731" name="Oval 67"/>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31</a:t>
                    </a:r>
                    <a:endParaRPr lang="en-US" altLang="zh-CN" b="1"/>
                  </a:p>
                </p:txBody>
              </p:sp>
              <p:sp>
                <p:nvSpPr>
                  <p:cNvPr id="113732" name="Oval 68"/>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30</a:t>
                    </a:r>
                    <a:endParaRPr lang="en-US" altLang="zh-CN" b="1"/>
                  </a:p>
                </p:txBody>
              </p:sp>
              <p:sp>
                <p:nvSpPr>
                  <p:cNvPr id="113733" name="Oval 69"/>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29</a:t>
                    </a:r>
                    <a:endParaRPr lang="en-US" altLang="zh-CN" b="1"/>
                  </a:p>
                </p:txBody>
              </p:sp>
              <p:sp>
                <p:nvSpPr>
                  <p:cNvPr id="113734" name="Line 70"/>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35" name="Line 71"/>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36" name="Oval 72"/>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33</a:t>
                  </a:r>
                  <a:endParaRPr lang="en-US" altLang="zh-CN" b="1"/>
                </a:p>
              </p:txBody>
            </p:sp>
            <p:sp>
              <p:nvSpPr>
                <p:cNvPr id="113737" name="Oval 73"/>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32</a:t>
                  </a:r>
                  <a:endParaRPr lang="en-US" altLang="zh-CN" b="1"/>
                </a:p>
              </p:txBody>
            </p:sp>
            <p:sp>
              <p:nvSpPr>
                <p:cNvPr id="113738" name="Line 74"/>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39" name="Line 75"/>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40" name="Oval 76"/>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18</a:t>
                  </a:r>
                  <a:endParaRPr lang="en-US" altLang="zh-CN" b="1"/>
                </a:p>
              </p:txBody>
            </p:sp>
            <p:sp>
              <p:nvSpPr>
                <p:cNvPr id="113741" name="Line 77"/>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42" name="Line 78"/>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43" name="Line 79"/>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6" name="Group 80"/>
              <p:cNvGrpSpPr>
                <a:grpSpLocks/>
              </p:cNvGrpSpPr>
              <p:nvPr/>
            </p:nvGrpSpPr>
            <p:grpSpPr bwMode="auto">
              <a:xfrm>
                <a:off x="3024" y="1584"/>
                <a:ext cx="1105" cy="1825"/>
                <a:chOff x="624" y="1584"/>
                <a:chExt cx="1105" cy="1825"/>
              </a:xfrm>
            </p:grpSpPr>
            <p:grpSp>
              <p:nvGrpSpPr>
                <p:cNvPr id="17" name="Group 81"/>
                <p:cNvGrpSpPr>
                  <a:grpSpLocks/>
                </p:cNvGrpSpPr>
                <p:nvPr/>
              </p:nvGrpSpPr>
              <p:grpSpPr bwMode="auto">
                <a:xfrm>
                  <a:off x="624" y="2160"/>
                  <a:ext cx="337" cy="1249"/>
                  <a:chOff x="624" y="2160"/>
                  <a:chExt cx="337" cy="1249"/>
                </a:xfrm>
              </p:grpSpPr>
              <p:grpSp>
                <p:nvGrpSpPr>
                  <p:cNvPr id="18" name="Group 82"/>
                  <p:cNvGrpSpPr>
                    <a:grpSpLocks/>
                  </p:cNvGrpSpPr>
                  <p:nvPr/>
                </p:nvGrpSpPr>
                <p:grpSpPr bwMode="auto">
                  <a:xfrm>
                    <a:off x="624" y="2160"/>
                    <a:ext cx="241" cy="1249"/>
                    <a:chOff x="624" y="2160"/>
                    <a:chExt cx="241" cy="1249"/>
                  </a:xfrm>
                </p:grpSpPr>
                <p:sp>
                  <p:nvSpPr>
                    <p:cNvPr id="113747" name="Oval 83"/>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37</a:t>
                      </a:r>
                      <a:endParaRPr lang="en-US" altLang="zh-CN" b="1"/>
                    </a:p>
                  </p:txBody>
                </p:sp>
                <p:sp>
                  <p:nvSpPr>
                    <p:cNvPr id="113748" name="Oval 84"/>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36</a:t>
                      </a:r>
                      <a:endParaRPr lang="en-US" altLang="zh-CN" b="1"/>
                    </a:p>
                  </p:txBody>
                </p:sp>
                <p:sp>
                  <p:nvSpPr>
                    <p:cNvPr id="113749" name="Oval 85"/>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35</a:t>
                      </a:r>
                      <a:endParaRPr lang="en-US" altLang="zh-CN" b="1"/>
                    </a:p>
                  </p:txBody>
                </p:sp>
                <p:sp>
                  <p:nvSpPr>
                    <p:cNvPr id="113750" name="Line 86"/>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51" name="Line 87"/>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52" name="Oval 88"/>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39</a:t>
                    </a:r>
                    <a:endParaRPr lang="en-US" altLang="zh-CN" b="1"/>
                  </a:p>
                </p:txBody>
              </p:sp>
              <p:sp>
                <p:nvSpPr>
                  <p:cNvPr id="113753" name="Oval 89"/>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38</a:t>
                    </a:r>
                    <a:endParaRPr lang="en-US" altLang="zh-CN" b="1"/>
                  </a:p>
                </p:txBody>
              </p:sp>
              <p:sp>
                <p:nvSpPr>
                  <p:cNvPr id="113754" name="Line 90"/>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55" name="Line 91"/>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19" name="Group 92"/>
                <p:cNvGrpSpPr>
                  <a:grpSpLocks/>
                </p:cNvGrpSpPr>
                <p:nvPr/>
              </p:nvGrpSpPr>
              <p:grpSpPr bwMode="auto">
                <a:xfrm>
                  <a:off x="1008" y="2160"/>
                  <a:ext cx="337" cy="1249"/>
                  <a:chOff x="624" y="2160"/>
                  <a:chExt cx="337" cy="1249"/>
                </a:xfrm>
              </p:grpSpPr>
              <p:grpSp>
                <p:nvGrpSpPr>
                  <p:cNvPr id="20" name="Group 93"/>
                  <p:cNvGrpSpPr>
                    <a:grpSpLocks/>
                  </p:cNvGrpSpPr>
                  <p:nvPr/>
                </p:nvGrpSpPr>
                <p:grpSpPr bwMode="auto">
                  <a:xfrm>
                    <a:off x="624" y="2160"/>
                    <a:ext cx="241" cy="1249"/>
                    <a:chOff x="624" y="2160"/>
                    <a:chExt cx="241" cy="1249"/>
                  </a:xfrm>
                </p:grpSpPr>
                <p:sp>
                  <p:nvSpPr>
                    <p:cNvPr id="113758" name="Oval 94"/>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42</a:t>
                      </a:r>
                      <a:endParaRPr lang="en-US" altLang="zh-CN" b="1"/>
                    </a:p>
                  </p:txBody>
                </p:sp>
                <p:sp>
                  <p:nvSpPr>
                    <p:cNvPr id="113759" name="Oval 95"/>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41</a:t>
                      </a:r>
                      <a:endParaRPr lang="en-US" altLang="zh-CN" b="1"/>
                    </a:p>
                  </p:txBody>
                </p:sp>
                <p:sp>
                  <p:nvSpPr>
                    <p:cNvPr id="113760" name="Oval 96"/>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40</a:t>
                      </a:r>
                      <a:endParaRPr lang="en-US" altLang="zh-CN" b="1"/>
                    </a:p>
                  </p:txBody>
                </p:sp>
                <p:sp>
                  <p:nvSpPr>
                    <p:cNvPr id="113761" name="Line 97"/>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62" name="Line 98"/>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63" name="Oval 99"/>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44</a:t>
                    </a:r>
                    <a:endParaRPr lang="en-US" altLang="zh-CN" b="1"/>
                  </a:p>
                </p:txBody>
              </p:sp>
              <p:sp>
                <p:nvSpPr>
                  <p:cNvPr id="113764" name="Oval 100"/>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43</a:t>
                    </a:r>
                    <a:endParaRPr lang="en-US" altLang="zh-CN" b="1"/>
                  </a:p>
                </p:txBody>
              </p:sp>
              <p:sp>
                <p:nvSpPr>
                  <p:cNvPr id="113765" name="Line 101"/>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66" name="Line 102"/>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1" name="Group 103"/>
                <p:cNvGrpSpPr>
                  <a:grpSpLocks/>
                </p:cNvGrpSpPr>
                <p:nvPr/>
              </p:nvGrpSpPr>
              <p:grpSpPr bwMode="auto">
                <a:xfrm>
                  <a:off x="1392" y="2160"/>
                  <a:ext cx="241" cy="1249"/>
                  <a:chOff x="624" y="2160"/>
                  <a:chExt cx="241" cy="1249"/>
                </a:xfrm>
              </p:grpSpPr>
              <p:sp>
                <p:nvSpPr>
                  <p:cNvPr id="113768" name="Oval 104"/>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47</a:t>
                    </a:r>
                    <a:endParaRPr lang="en-US" altLang="zh-CN" b="1"/>
                  </a:p>
                </p:txBody>
              </p:sp>
              <p:sp>
                <p:nvSpPr>
                  <p:cNvPr id="113769" name="Oval 105"/>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46</a:t>
                    </a:r>
                    <a:endParaRPr lang="en-US" altLang="zh-CN" b="1"/>
                  </a:p>
                </p:txBody>
              </p:sp>
              <p:sp>
                <p:nvSpPr>
                  <p:cNvPr id="113770" name="Oval 106"/>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45</a:t>
                    </a:r>
                    <a:endParaRPr lang="en-US" altLang="zh-CN" b="1"/>
                  </a:p>
                </p:txBody>
              </p:sp>
              <p:sp>
                <p:nvSpPr>
                  <p:cNvPr id="113771" name="Line 107"/>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72" name="Line 108"/>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73" name="Oval 109"/>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49</a:t>
                  </a:r>
                  <a:endParaRPr lang="en-US" altLang="zh-CN" b="1"/>
                </a:p>
              </p:txBody>
            </p:sp>
            <p:sp>
              <p:nvSpPr>
                <p:cNvPr id="113774" name="Oval 110"/>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48</a:t>
                  </a:r>
                  <a:endParaRPr lang="en-US" altLang="zh-CN" b="1"/>
                </a:p>
              </p:txBody>
            </p:sp>
            <p:sp>
              <p:nvSpPr>
                <p:cNvPr id="113775" name="Line 111"/>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76" name="Line 112"/>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77" name="Oval 113"/>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34</a:t>
                  </a:r>
                  <a:endParaRPr lang="en-US" altLang="zh-CN" b="1"/>
                </a:p>
              </p:txBody>
            </p:sp>
            <p:sp>
              <p:nvSpPr>
                <p:cNvPr id="113778" name="Line 114"/>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79" name="Line 115"/>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80" name="Line 116"/>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2" name="Group 117"/>
              <p:cNvGrpSpPr>
                <a:grpSpLocks/>
              </p:cNvGrpSpPr>
              <p:nvPr/>
            </p:nvGrpSpPr>
            <p:grpSpPr bwMode="auto">
              <a:xfrm>
                <a:off x="4224" y="1584"/>
                <a:ext cx="1105" cy="1825"/>
                <a:chOff x="624" y="1584"/>
                <a:chExt cx="1105" cy="1825"/>
              </a:xfrm>
            </p:grpSpPr>
            <p:grpSp>
              <p:nvGrpSpPr>
                <p:cNvPr id="23" name="Group 118"/>
                <p:cNvGrpSpPr>
                  <a:grpSpLocks/>
                </p:cNvGrpSpPr>
                <p:nvPr/>
              </p:nvGrpSpPr>
              <p:grpSpPr bwMode="auto">
                <a:xfrm>
                  <a:off x="624" y="2160"/>
                  <a:ext cx="337" cy="1249"/>
                  <a:chOff x="624" y="2160"/>
                  <a:chExt cx="337" cy="1249"/>
                </a:xfrm>
              </p:grpSpPr>
              <p:grpSp>
                <p:nvGrpSpPr>
                  <p:cNvPr id="24" name="Group 119"/>
                  <p:cNvGrpSpPr>
                    <a:grpSpLocks/>
                  </p:cNvGrpSpPr>
                  <p:nvPr/>
                </p:nvGrpSpPr>
                <p:grpSpPr bwMode="auto">
                  <a:xfrm>
                    <a:off x="624" y="2160"/>
                    <a:ext cx="241" cy="1249"/>
                    <a:chOff x="624" y="2160"/>
                    <a:chExt cx="241" cy="1249"/>
                  </a:xfrm>
                </p:grpSpPr>
                <p:sp>
                  <p:nvSpPr>
                    <p:cNvPr id="113784" name="Oval 120"/>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53</a:t>
                      </a:r>
                      <a:endParaRPr lang="en-US" altLang="zh-CN" b="1"/>
                    </a:p>
                  </p:txBody>
                </p:sp>
                <p:sp>
                  <p:nvSpPr>
                    <p:cNvPr id="113785" name="Oval 121"/>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52</a:t>
                      </a:r>
                      <a:endParaRPr lang="en-US" altLang="zh-CN" b="1"/>
                    </a:p>
                  </p:txBody>
                </p:sp>
                <p:sp>
                  <p:nvSpPr>
                    <p:cNvPr id="113786" name="Oval 122"/>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51</a:t>
                      </a:r>
                      <a:endParaRPr lang="en-US" altLang="zh-CN" b="1"/>
                    </a:p>
                  </p:txBody>
                </p:sp>
                <p:sp>
                  <p:nvSpPr>
                    <p:cNvPr id="113787" name="Line 123"/>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88" name="Line 124"/>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789" name="Oval 125"/>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55</a:t>
                    </a:r>
                    <a:endParaRPr lang="en-US" altLang="zh-CN" b="1"/>
                  </a:p>
                </p:txBody>
              </p:sp>
              <p:sp>
                <p:nvSpPr>
                  <p:cNvPr id="113790" name="Oval 126"/>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54</a:t>
                    </a:r>
                    <a:endParaRPr lang="en-US" altLang="zh-CN" b="1"/>
                  </a:p>
                </p:txBody>
              </p:sp>
              <p:sp>
                <p:nvSpPr>
                  <p:cNvPr id="113791" name="Line 127"/>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92" name="Line 128"/>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5" name="Group 129"/>
                <p:cNvGrpSpPr>
                  <a:grpSpLocks/>
                </p:cNvGrpSpPr>
                <p:nvPr/>
              </p:nvGrpSpPr>
              <p:grpSpPr bwMode="auto">
                <a:xfrm>
                  <a:off x="1008" y="2160"/>
                  <a:ext cx="337" cy="1249"/>
                  <a:chOff x="624" y="2160"/>
                  <a:chExt cx="337" cy="1249"/>
                </a:xfrm>
              </p:grpSpPr>
              <p:grpSp>
                <p:nvGrpSpPr>
                  <p:cNvPr id="26" name="Group 130"/>
                  <p:cNvGrpSpPr>
                    <a:grpSpLocks/>
                  </p:cNvGrpSpPr>
                  <p:nvPr/>
                </p:nvGrpSpPr>
                <p:grpSpPr bwMode="auto">
                  <a:xfrm>
                    <a:off x="624" y="2160"/>
                    <a:ext cx="241" cy="1249"/>
                    <a:chOff x="624" y="2160"/>
                    <a:chExt cx="241" cy="1249"/>
                  </a:xfrm>
                </p:grpSpPr>
                <p:sp>
                  <p:nvSpPr>
                    <p:cNvPr id="113795" name="Oval 131"/>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58</a:t>
                      </a:r>
                      <a:endParaRPr lang="en-US" altLang="zh-CN" b="1"/>
                    </a:p>
                  </p:txBody>
                </p:sp>
                <p:sp>
                  <p:nvSpPr>
                    <p:cNvPr id="113796" name="Oval 132"/>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57</a:t>
                      </a:r>
                      <a:endParaRPr lang="en-US" altLang="zh-CN" b="1"/>
                    </a:p>
                  </p:txBody>
                </p:sp>
                <p:sp>
                  <p:nvSpPr>
                    <p:cNvPr id="113797" name="Oval 133"/>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56</a:t>
                      </a:r>
                      <a:endParaRPr lang="en-US" altLang="zh-CN" b="1"/>
                    </a:p>
                  </p:txBody>
                </p:sp>
                <p:sp>
                  <p:nvSpPr>
                    <p:cNvPr id="113798" name="Line 134"/>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799" name="Line 135"/>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800" name="Oval 136"/>
                  <p:cNvSpPr>
                    <a:spLocks noChangeArrowheads="1"/>
                  </p:cNvSpPr>
                  <p:nvPr/>
                </p:nvSpPr>
                <p:spPr bwMode="auto">
                  <a:xfrm flipH="1">
                    <a:off x="816"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60</a:t>
                    </a:r>
                    <a:endParaRPr lang="en-US" altLang="zh-CN" b="1"/>
                  </a:p>
                </p:txBody>
              </p:sp>
              <p:sp>
                <p:nvSpPr>
                  <p:cNvPr id="113801" name="Oval 137"/>
                  <p:cNvSpPr>
                    <a:spLocks noChangeArrowheads="1"/>
                  </p:cNvSpPr>
                  <p:nvPr/>
                </p:nvSpPr>
                <p:spPr bwMode="auto">
                  <a:xfrm flipH="1">
                    <a:off x="816"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59</a:t>
                    </a:r>
                    <a:endParaRPr lang="en-US" altLang="zh-CN" b="1"/>
                  </a:p>
                </p:txBody>
              </p:sp>
              <p:sp>
                <p:nvSpPr>
                  <p:cNvPr id="113802" name="Line 138"/>
                  <p:cNvSpPr>
                    <a:spLocks noChangeShapeType="1"/>
                  </p:cNvSpPr>
                  <p:nvPr/>
                </p:nvSpPr>
                <p:spPr bwMode="auto">
                  <a:xfrm flipH="1" flipV="1">
                    <a:off x="887"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03" name="Line 139"/>
                  <p:cNvSpPr>
                    <a:spLocks noChangeShapeType="1"/>
                  </p:cNvSpPr>
                  <p:nvPr/>
                </p:nvSpPr>
                <p:spPr bwMode="auto">
                  <a:xfrm>
                    <a:off x="792"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7" name="Group 140"/>
                <p:cNvGrpSpPr>
                  <a:grpSpLocks/>
                </p:cNvGrpSpPr>
                <p:nvPr/>
              </p:nvGrpSpPr>
              <p:grpSpPr bwMode="auto">
                <a:xfrm>
                  <a:off x="1392" y="2160"/>
                  <a:ext cx="241" cy="1249"/>
                  <a:chOff x="624" y="2160"/>
                  <a:chExt cx="241" cy="1249"/>
                </a:xfrm>
              </p:grpSpPr>
              <p:sp>
                <p:nvSpPr>
                  <p:cNvPr id="113805" name="Oval 141"/>
                  <p:cNvSpPr>
                    <a:spLocks noChangeArrowheads="1"/>
                  </p:cNvSpPr>
                  <p:nvPr/>
                </p:nvSpPr>
                <p:spPr bwMode="auto">
                  <a:xfrm>
                    <a:off x="62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63</a:t>
                    </a:r>
                    <a:endParaRPr lang="en-US" altLang="zh-CN" b="1"/>
                  </a:p>
                </p:txBody>
              </p:sp>
              <p:sp>
                <p:nvSpPr>
                  <p:cNvPr id="113806" name="Oval 142"/>
                  <p:cNvSpPr>
                    <a:spLocks noChangeArrowheads="1"/>
                  </p:cNvSpPr>
                  <p:nvPr/>
                </p:nvSpPr>
                <p:spPr bwMode="auto">
                  <a:xfrm>
                    <a:off x="62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62</a:t>
                    </a:r>
                    <a:endParaRPr lang="en-US" altLang="zh-CN" b="1"/>
                  </a:p>
                </p:txBody>
              </p:sp>
              <p:sp>
                <p:nvSpPr>
                  <p:cNvPr id="113807" name="Oval 143"/>
                  <p:cNvSpPr>
                    <a:spLocks noChangeArrowheads="1"/>
                  </p:cNvSpPr>
                  <p:nvPr/>
                </p:nvSpPr>
                <p:spPr bwMode="auto">
                  <a:xfrm>
                    <a:off x="720" y="2160"/>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61</a:t>
                    </a:r>
                    <a:endParaRPr lang="en-US" altLang="zh-CN" b="1"/>
                  </a:p>
                </p:txBody>
              </p:sp>
              <p:sp>
                <p:nvSpPr>
                  <p:cNvPr id="113808" name="Line 144"/>
                  <p:cNvSpPr>
                    <a:spLocks noChangeShapeType="1"/>
                  </p:cNvSpPr>
                  <p:nvPr/>
                </p:nvSpPr>
                <p:spPr bwMode="auto">
                  <a:xfrm flipV="1">
                    <a:off x="698"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09" name="Line 145"/>
                  <p:cNvSpPr>
                    <a:spLocks noChangeShapeType="1"/>
                  </p:cNvSpPr>
                  <p:nvPr/>
                </p:nvSpPr>
                <p:spPr bwMode="auto">
                  <a:xfrm flipH="1">
                    <a:off x="693"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810" name="Oval 146"/>
                <p:cNvSpPr>
                  <a:spLocks noChangeArrowheads="1"/>
                </p:cNvSpPr>
                <p:nvPr/>
              </p:nvSpPr>
              <p:spPr bwMode="auto">
                <a:xfrm flipH="1">
                  <a:off x="1584" y="326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65</a:t>
                  </a:r>
                  <a:endParaRPr lang="en-US" altLang="zh-CN" b="1"/>
                </a:p>
              </p:txBody>
            </p:sp>
            <p:sp>
              <p:nvSpPr>
                <p:cNvPr id="113811" name="Oval 147"/>
                <p:cNvSpPr>
                  <a:spLocks noChangeArrowheads="1"/>
                </p:cNvSpPr>
                <p:nvPr/>
              </p:nvSpPr>
              <p:spPr bwMode="auto">
                <a:xfrm flipH="1">
                  <a:off x="1584" y="2688"/>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64</a:t>
                  </a:r>
                  <a:endParaRPr lang="en-US" altLang="zh-CN" b="1"/>
                </a:p>
              </p:txBody>
            </p:sp>
            <p:sp>
              <p:nvSpPr>
                <p:cNvPr id="113812" name="Line 148"/>
                <p:cNvSpPr>
                  <a:spLocks noChangeShapeType="1"/>
                </p:cNvSpPr>
                <p:nvPr/>
              </p:nvSpPr>
              <p:spPr bwMode="auto">
                <a:xfrm flipH="1" flipV="1">
                  <a:off x="1655" y="2832"/>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13" name="Line 149"/>
                <p:cNvSpPr>
                  <a:spLocks noChangeShapeType="1"/>
                </p:cNvSpPr>
                <p:nvPr/>
              </p:nvSpPr>
              <p:spPr bwMode="auto">
                <a:xfrm>
                  <a:off x="1560" y="2304"/>
                  <a:ext cx="100" cy="384"/>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14" name="Oval 150"/>
                <p:cNvSpPr>
                  <a:spLocks noChangeArrowheads="1"/>
                </p:cNvSpPr>
                <p:nvPr/>
              </p:nvSpPr>
              <p:spPr bwMode="auto">
                <a:xfrm flipH="1">
                  <a:off x="1104" y="1584"/>
                  <a:ext cx="145" cy="145"/>
                </a:xfrm>
                <a:prstGeom prst="ellipse">
                  <a:avLst/>
                </a:prstGeom>
                <a:noFill/>
                <a:ln w="25400">
                  <a:solidFill>
                    <a:schemeClr val="tx1"/>
                  </a:solidFill>
                  <a:round/>
                  <a:headEnd/>
                  <a:tailEnd/>
                </a:ln>
                <a:effectLst/>
              </p:spPr>
              <p:txBody>
                <a:bodyPr wrap="none" lIns="90000" tIns="46800" rIns="90000" bIns="46800" anchor="ctr"/>
                <a:lstStyle/>
                <a:p>
                  <a:pPr algn="ctr"/>
                  <a:r>
                    <a:rPr lang="en-US" altLang="zh-CN" sz="1600" b="1"/>
                    <a:t>50</a:t>
                  </a:r>
                  <a:endParaRPr lang="en-US" altLang="zh-CN" b="1"/>
                </a:p>
              </p:txBody>
            </p:sp>
            <p:sp>
              <p:nvSpPr>
                <p:cNvPr id="113815" name="Line 151"/>
                <p:cNvSpPr>
                  <a:spLocks noChangeShapeType="1"/>
                </p:cNvSpPr>
                <p:nvPr/>
              </p:nvSpPr>
              <p:spPr bwMode="auto">
                <a:xfrm flipH="1" flipV="1">
                  <a:off x="1175" y="1728"/>
                  <a:ext cx="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16" name="Line 152"/>
                <p:cNvSpPr>
                  <a:spLocks noChangeShapeType="1"/>
                </p:cNvSpPr>
                <p:nvPr/>
              </p:nvSpPr>
              <p:spPr bwMode="auto">
                <a:xfrm flipH="1">
                  <a:off x="791"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17" name="Line 153"/>
                <p:cNvSpPr>
                  <a:spLocks noChangeShapeType="1"/>
                </p:cNvSpPr>
                <p:nvPr/>
              </p:nvSpPr>
              <p:spPr bwMode="auto">
                <a:xfrm>
                  <a:off x="1200" y="1728"/>
                  <a:ext cx="360" cy="432"/>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sp>
            <p:nvSpPr>
              <p:cNvPr id="113818" name="Line 154"/>
              <p:cNvSpPr>
                <a:spLocks noChangeShapeType="1"/>
              </p:cNvSpPr>
              <p:nvPr/>
            </p:nvSpPr>
            <p:spPr bwMode="auto">
              <a:xfrm flipH="1">
                <a:off x="2400" y="1248"/>
                <a:ext cx="5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19" name="Line 155"/>
              <p:cNvSpPr>
                <a:spLocks noChangeShapeType="1"/>
              </p:cNvSpPr>
              <p:nvPr/>
            </p:nvSpPr>
            <p:spPr bwMode="auto">
              <a:xfrm>
                <a:off x="2999" y="1248"/>
                <a:ext cx="5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20" name="Line 156"/>
              <p:cNvSpPr>
                <a:spLocks noChangeShapeType="1"/>
              </p:cNvSpPr>
              <p:nvPr/>
            </p:nvSpPr>
            <p:spPr bwMode="auto">
              <a:xfrm flipH="1">
                <a:off x="1200" y="1248"/>
                <a:ext cx="17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sp>
            <p:nvSpPr>
              <p:cNvPr id="113821" name="Line 157"/>
              <p:cNvSpPr>
                <a:spLocks noChangeShapeType="1"/>
              </p:cNvSpPr>
              <p:nvPr/>
            </p:nvSpPr>
            <p:spPr bwMode="auto">
              <a:xfrm>
                <a:off x="3024" y="1248"/>
                <a:ext cx="1728" cy="336"/>
              </a:xfrm>
              <a:prstGeom prst="line">
                <a:avLst/>
              </a:prstGeom>
              <a:noFill/>
              <a:ln w="25400">
                <a:solidFill>
                  <a:schemeClr val="tx1"/>
                </a:solidFill>
                <a:round/>
                <a:headEnd/>
                <a:tailEnd/>
              </a:ln>
              <a:effectLst/>
            </p:spPr>
            <p:txBody>
              <a:bodyPr wrap="none" lIns="90000" tIns="46800" rIns="90000" bIns="46800" anchor="ctr"/>
              <a:lstStyle/>
              <a:p>
                <a:endParaRPr lang="zh-CN" altLang="en-US"/>
              </a:p>
            </p:txBody>
          </p:sp>
        </p:grpSp>
        <p:grpSp>
          <p:nvGrpSpPr>
            <p:cNvPr id="28" name="Group 158"/>
            <p:cNvGrpSpPr>
              <a:grpSpLocks/>
            </p:cNvGrpSpPr>
            <p:nvPr/>
          </p:nvGrpSpPr>
          <p:grpSpPr bwMode="auto">
            <a:xfrm>
              <a:off x="1296" y="1056"/>
              <a:ext cx="3408" cy="144"/>
              <a:chOff x="1296" y="1056"/>
              <a:chExt cx="3408" cy="144"/>
            </a:xfrm>
          </p:grpSpPr>
          <p:sp>
            <p:nvSpPr>
              <p:cNvPr id="113823" name="Rectangle 159"/>
              <p:cNvSpPr>
                <a:spLocks noChangeArrowheads="1"/>
              </p:cNvSpPr>
              <p:nvPr/>
            </p:nvSpPr>
            <p:spPr bwMode="auto">
              <a:xfrm>
                <a:off x="1296" y="1056"/>
                <a:ext cx="52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charset="0"/>
                  </a:rPr>
                  <a:t>x1 = 1</a:t>
                </a:r>
                <a:endParaRPr lang="en-US" altLang="zh-CN" b="1">
                  <a:latin typeface="Arial" charset="0"/>
                </a:endParaRPr>
              </a:p>
            </p:txBody>
          </p:sp>
          <p:sp>
            <p:nvSpPr>
              <p:cNvPr id="113824" name="Rectangle 160"/>
              <p:cNvSpPr>
                <a:spLocks noChangeArrowheads="1"/>
              </p:cNvSpPr>
              <p:nvPr/>
            </p:nvSpPr>
            <p:spPr bwMode="auto">
              <a:xfrm>
                <a:off x="2448"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dirty="0">
                    <a:solidFill>
                      <a:schemeClr val="hlink"/>
                    </a:solidFill>
                    <a:latin typeface="Arial" charset="0"/>
                  </a:rPr>
                  <a:t>2</a:t>
                </a:r>
                <a:endParaRPr lang="en-US" altLang="zh-CN" b="1" dirty="0">
                  <a:latin typeface="Arial" charset="0"/>
                </a:endParaRPr>
              </a:p>
            </p:txBody>
          </p:sp>
          <p:sp>
            <p:nvSpPr>
              <p:cNvPr id="113825" name="Rectangle 161"/>
              <p:cNvSpPr>
                <a:spLocks noChangeArrowheads="1"/>
              </p:cNvSpPr>
              <p:nvPr/>
            </p:nvSpPr>
            <p:spPr bwMode="auto">
              <a:xfrm>
                <a:off x="3216"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charset="0"/>
                  </a:rPr>
                  <a:t>3</a:t>
                </a:r>
                <a:endParaRPr lang="en-US" altLang="zh-CN" b="1">
                  <a:latin typeface="Arial" charset="0"/>
                </a:endParaRPr>
              </a:p>
            </p:txBody>
          </p:sp>
          <p:sp>
            <p:nvSpPr>
              <p:cNvPr id="113826" name="Rectangle 162"/>
              <p:cNvSpPr>
                <a:spLocks noChangeArrowheads="1"/>
              </p:cNvSpPr>
              <p:nvPr/>
            </p:nvSpPr>
            <p:spPr bwMode="auto">
              <a:xfrm>
                <a:off x="4416" y="1056"/>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hlink"/>
                    </a:solidFill>
                    <a:latin typeface="Arial" charset="0"/>
                  </a:rPr>
                  <a:t>4</a:t>
                </a:r>
                <a:endParaRPr lang="en-US" altLang="zh-CN" b="1">
                  <a:latin typeface="Arial" charset="0"/>
                </a:endParaRPr>
              </a:p>
            </p:txBody>
          </p:sp>
        </p:grpSp>
        <p:grpSp>
          <p:nvGrpSpPr>
            <p:cNvPr id="29" name="Group 163"/>
            <p:cNvGrpSpPr>
              <a:grpSpLocks/>
            </p:cNvGrpSpPr>
            <p:nvPr/>
          </p:nvGrpSpPr>
          <p:grpSpPr bwMode="auto">
            <a:xfrm>
              <a:off x="528" y="1584"/>
              <a:ext cx="4848" cy="144"/>
              <a:chOff x="528" y="1584"/>
              <a:chExt cx="4848" cy="144"/>
            </a:xfrm>
          </p:grpSpPr>
          <p:sp>
            <p:nvSpPr>
              <p:cNvPr id="113828" name="Rectangle 164"/>
              <p:cNvSpPr>
                <a:spLocks noChangeArrowheads="1"/>
              </p:cNvSpPr>
              <p:nvPr/>
            </p:nvSpPr>
            <p:spPr bwMode="auto">
              <a:xfrm>
                <a:off x="528" y="1584"/>
                <a:ext cx="528"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x2 = 2</a:t>
                </a:r>
                <a:endParaRPr lang="en-US" altLang="zh-CN" b="1">
                  <a:latin typeface="Arial" charset="0"/>
                </a:endParaRPr>
              </a:p>
            </p:txBody>
          </p:sp>
          <p:sp>
            <p:nvSpPr>
              <p:cNvPr id="113829" name="Rectangle 165"/>
              <p:cNvSpPr>
                <a:spLocks noChangeArrowheads="1"/>
              </p:cNvSpPr>
              <p:nvPr/>
            </p:nvSpPr>
            <p:spPr bwMode="auto">
              <a:xfrm>
                <a:off x="11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3</a:t>
                </a:r>
                <a:endParaRPr lang="en-US" altLang="zh-CN" b="1">
                  <a:latin typeface="Arial" charset="0"/>
                </a:endParaRPr>
              </a:p>
            </p:txBody>
          </p:sp>
          <p:sp>
            <p:nvSpPr>
              <p:cNvPr id="113830" name="Rectangle 166"/>
              <p:cNvSpPr>
                <a:spLocks noChangeArrowheads="1"/>
              </p:cNvSpPr>
              <p:nvPr/>
            </p:nvSpPr>
            <p:spPr bwMode="auto">
              <a:xfrm>
                <a:off x="15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4</a:t>
                </a:r>
                <a:endParaRPr lang="en-US" altLang="zh-CN" b="1">
                  <a:latin typeface="Arial" charset="0"/>
                </a:endParaRPr>
              </a:p>
            </p:txBody>
          </p:sp>
          <p:sp>
            <p:nvSpPr>
              <p:cNvPr id="113831" name="Rectangle 167"/>
              <p:cNvSpPr>
                <a:spLocks noChangeArrowheads="1"/>
              </p:cNvSpPr>
              <p:nvPr/>
            </p:nvSpPr>
            <p:spPr bwMode="auto">
              <a:xfrm>
                <a:off x="20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1</a:t>
                </a:r>
                <a:endParaRPr lang="en-US" altLang="zh-CN" b="1">
                  <a:latin typeface="Arial" charset="0"/>
                </a:endParaRPr>
              </a:p>
            </p:txBody>
          </p:sp>
          <p:sp>
            <p:nvSpPr>
              <p:cNvPr id="113832" name="Rectangle 168"/>
              <p:cNvSpPr>
                <a:spLocks noChangeArrowheads="1"/>
              </p:cNvSpPr>
              <p:nvPr/>
            </p:nvSpPr>
            <p:spPr bwMode="auto">
              <a:xfrm>
                <a:off x="23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3</a:t>
                </a:r>
                <a:endParaRPr lang="en-US" altLang="zh-CN" b="1">
                  <a:latin typeface="Arial" charset="0"/>
                </a:endParaRPr>
              </a:p>
            </p:txBody>
          </p:sp>
          <p:sp>
            <p:nvSpPr>
              <p:cNvPr id="113833" name="Rectangle 169"/>
              <p:cNvSpPr>
                <a:spLocks noChangeArrowheads="1"/>
              </p:cNvSpPr>
              <p:nvPr/>
            </p:nvSpPr>
            <p:spPr bwMode="auto">
              <a:xfrm>
                <a:off x="27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4</a:t>
                </a:r>
                <a:endParaRPr lang="en-US" altLang="zh-CN" b="1">
                  <a:latin typeface="Arial" charset="0"/>
                </a:endParaRPr>
              </a:p>
            </p:txBody>
          </p:sp>
          <p:sp>
            <p:nvSpPr>
              <p:cNvPr id="113834" name="Rectangle 170"/>
              <p:cNvSpPr>
                <a:spLocks noChangeArrowheads="1"/>
              </p:cNvSpPr>
              <p:nvPr/>
            </p:nvSpPr>
            <p:spPr bwMode="auto">
              <a:xfrm>
                <a:off x="32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1</a:t>
                </a:r>
                <a:endParaRPr lang="en-US" altLang="zh-CN" b="1">
                  <a:latin typeface="Arial" charset="0"/>
                </a:endParaRPr>
              </a:p>
            </p:txBody>
          </p:sp>
          <p:sp>
            <p:nvSpPr>
              <p:cNvPr id="113835" name="Rectangle 171"/>
              <p:cNvSpPr>
                <a:spLocks noChangeArrowheads="1"/>
              </p:cNvSpPr>
              <p:nvPr/>
            </p:nvSpPr>
            <p:spPr bwMode="auto">
              <a:xfrm>
                <a:off x="35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2</a:t>
                </a:r>
                <a:endParaRPr lang="en-US" altLang="zh-CN" b="1">
                  <a:latin typeface="Arial" charset="0"/>
                </a:endParaRPr>
              </a:p>
            </p:txBody>
          </p:sp>
          <p:sp>
            <p:nvSpPr>
              <p:cNvPr id="113836" name="Rectangle 172"/>
              <p:cNvSpPr>
                <a:spLocks noChangeArrowheads="1"/>
              </p:cNvSpPr>
              <p:nvPr/>
            </p:nvSpPr>
            <p:spPr bwMode="auto">
              <a:xfrm>
                <a:off x="39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4</a:t>
                </a:r>
                <a:endParaRPr lang="en-US" altLang="zh-CN" b="1">
                  <a:latin typeface="Arial" charset="0"/>
                </a:endParaRPr>
              </a:p>
            </p:txBody>
          </p:sp>
          <p:sp>
            <p:nvSpPr>
              <p:cNvPr id="113837" name="Rectangle 173"/>
              <p:cNvSpPr>
                <a:spLocks noChangeArrowheads="1"/>
              </p:cNvSpPr>
              <p:nvPr/>
            </p:nvSpPr>
            <p:spPr bwMode="auto">
              <a:xfrm>
                <a:off x="4464"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1</a:t>
                </a:r>
                <a:endParaRPr lang="en-US" altLang="zh-CN" b="1">
                  <a:latin typeface="Arial" charset="0"/>
                </a:endParaRPr>
              </a:p>
            </p:txBody>
          </p:sp>
          <p:sp>
            <p:nvSpPr>
              <p:cNvPr id="113838" name="Rectangle 174"/>
              <p:cNvSpPr>
                <a:spLocks noChangeArrowheads="1"/>
              </p:cNvSpPr>
              <p:nvPr/>
            </p:nvSpPr>
            <p:spPr bwMode="auto">
              <a:xfrm>
                <a:off x="5136"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3</a:t>
                </a:r>
                <a:endParaRPr lang="en-US" altLang="zh-CN" b="1">
                  <a:latin typeface="Arial" charset="0"/>
                </a:endParaRPr>
              </a:p>
            </p:txBody>
          </p:sp>
          <p:sp>
            <p:nvSpPr>
              <p:cNvPr id="113839" name="Rectangle 175"/>
              <p:cNvSpPr>
                <a:spLocks noChangeArrowheads="1"/>
              </p:cNvSpPr>
              <p:nvPr/>
            </p:nvSpPr>
            <p:spPr bwMode="auto">
              <a:xfrm>
                <a:off x="4752" y="1584"/>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FF0000"/>
                    </a:solidFill>
                    <a:latin typeface="Arial" charset="0"/>
                  </a:rPr>
                  <a:t>2</a:t>
                </a:r>
                <a:endParaRPr lang="en-US" altLang="zh-CN" b="1">
                  <a:latin typeface="Arial" charset="0"/>
                </a:endParaRPr>
              </a:p>
            </p:txBody>
          </p:sp>
        </p:grpSp>
        <p:grpSp>
          <p:nvGrpSpPr>
            <p:cNvPr id="30" name="Group 176"/>
            <p:cNvGrpSpPr>
              <a:grpSpLocks/>
            </p:cNvGrpSpPr>
            <p:nvPr/>
          </p:nvGrpSpPr>
          <p:grpSpPr bwMode="auto">
            <a:xfrm>
              <a:off x="432" y="2112"/>
              <a:ext cx="5136" cy="144"/>
              <a:chOff x="432" y="2112"/>
              <a:chExt cx="5136" cy="144"/>
            </a:xfrm>
          </p:grpSpPr>
          <p:sp>
            <p:nvSpPr>
              <p:cNvPr id="113841" name="Rectangle 177"/>
              <p:cNvSpPr>
                <a:spLocks noChangeArrowheads="1"/>
              </p:cNvSpPr>
              <p:nvPr/>
            </p:nvSpPr>
            <p:spPr bwMode="auto">
              <a:xfrm>
                <a:off x="432" y="2112"/>
                <a:ext cx="432"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x3 = 3</a:t>
                </a:r>
                <a:endParaRPr lang="en-US" altLang="zh-CN" b="1">
                  <a:latin typeface="Arial" charset="0"/>
                </a:endParaRPr>
              </a:p>
            </p:txBody>
          </p:sp>
          <p:sp>
            <p:nvSpPr>
              <p:cNvPr id="113842" name="Rectangle 178"/>
              <p:cNvSpPr>
                <a:spLocks noChangeArrowheads="1"/>
              </p:cNvSpPr>
              <p:nvPr/>
            </p:nvSpPr>
            <p:spPr bwMode="auto">
              <a:xfrm>
                <a:off x="9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43" name="Rectangle 179"/>
              <p:cNvSpPr>
                <a:spLocks noChangeArrowheads="1"/>
              </p:cNvSpPr>
              <p:nvPr/>
            </p:nvSpPr>
            <p:spPr bwMode="auto">
              <a:xfrm>
                <a:off x="10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sp>
            <p:nvSpPr>
              <p:cNvPr id="113844" name="Rectangle 180"/>
              <p:cNvSpPr>
                <a:spLocks noChangeArrowheads="1"/>
              </p:cNvSpPr>
              <p:nvPr/>
            </p:nvSpPr>
            <p:spPr bwMode="auto">
              <a:xfrm>
                <a:off x="1344" y="2112"/>
                <a:ext cx="240"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45" name="Rectangle 181"/>
              <p:cNvSpPr>
                <a:spLocks noChangeArrowheads="1"/>
              </p:cNvSpPr>
              <p:nvPr/>
            </p:nvSpPr>
            <p:spPr bwMode="auto">
              <a:xfrm>
                <a:off x="14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sp>
            <p:nvSpPr>
              <p:cNvPr id="113846" name="Rectangle 182"/>
              <p:cNvSpPr>
                <a:spLocks noChangeArrowheads="1"/>
              </p:cNvSpPr>
              <p:nvPr/>
            </p:nvSpPr>
            <p:spPr bwMode="auto">
              <a:xfrm>
                <a:off x="16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3</a:t>
                </a:r>
                <a:endParaRPr lang="en-US" altLang="zh-CN" b="1">
                  <a:latin typeface="Arial" charset="0"/>
                </a:endParaRPr>
              </a:p>
            </p:txBody>
          </p:sp>
          <p:sp>
            <p:nvSpPr>
              <p:cNvPr id="113847" name="Rectangle 183"/>
              <p:cNvSpPr>
                <a:spLocks noChangeArrowheads="1"/>
              </p:cNvSpPr>
              <p:nvPr/>
            </p:nvSpPr>
            <p:spPr bwMode="auto">
              <a:xfrm>
                <a:off x="18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3</a:t>
                </a:r>
                <a:endParaRPr lang="en-US" altLang="zh-CN" b="1">
                  <a:latin typeface="Arial" charset="0"/>
                </a:endParaRPr>
              </a:p>
            </p:txBody>
          </p:sp>
          <p:sp>
            <p:nvSpPr>
              <p:cNvPr id="113848" name="Rectangle 184"/>
              <p:cNvSpPr>
                <a:spLocks noChangeArrowheads="1"/>
              </p:cNvSpPr>
              <p:nvPr/>
            </p:nvSpPr>
            <p:spPr bwMode="auto">
              <a:xfrm>
                <a:off x="21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49" name="Rectangle 185"/>
              <p:cNvSpPr>
                <a:spLocks noChangeArrowheads="1"/>
              </p:cNvSpPr>
              <p:nvPr/>
            </p:nvSpPr>
            <p:spPr bwMode="auto">
              <a:xfrm>
                <a:off x="22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50" name="Rectangle 186"/>
              <p:cNvSpPr>
                <a:spLocks noChangeArrowheads="1"/>
              </p:cNvSpPr>
              <p:nvPr/>
            </p:nvSpPr>
            <p:spPr bwMode="auto">
              <a:xfrm>
                <a:off x="24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51" name="Rectangle 187"/>
              <p:cNvSpPr>
                <a:spLocks noChangeArrowheads="1"/>
              </p:cNvSpPr>
              <p:nvPr/>
            </p:nvSpPr>
            <p:spPr bwMode="auto">
              <a:xfrm>
                <a:off x="26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52" name="Rectangle 188"/>
              <p:cNvSpPr>
                <a:spLocks noChangeArrowheads="1"/>
              </p:cNvSpPr>
              <p:nvPr/>
            </p:nvSpPr>
            <p:spPr bwMode="auto">
              <a:xfrm>
                <a:off x="28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3</a:t>
                </a:r>
                <a:endParaRPr lang="en-US" altLang="zh-CN" b="1">
                  <a:latin typeface="Arial" charset="0"/>
                </a:endParaRPr>
              </a:p>
            </p:txBody>
          </p:sp>
          <p:sp>
            <p:nvSpPr>
              <p:cNvPr id="113853" name="Rectangle 189"/>
              <p:cNvSpPr>
                <a:spLocks noChangeArrowheads="1"/>
              </p:cNvSpPr>
              <p:nvPr/>
            </p:nvSpPr>
            <p:spPr bwMode="auto">
              <a:xfrm>
                <a:off x="30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sp>
            <p:nvSpPr>
              <p:cNvPr id="113854" name="Rectangle 190"/>
              <p:cNvSpPr>
                <a:spLocks noChangeArrowheads="1"/>
              </p:cNvSpPr>
              <p:nvPr/>
            </p:nvSpPr>
            <p:spPr bwMode="auto">
              <a:xfrm>
                <a:off x="33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55" name="Rectangle 191"/>
              <p:cNvSpPr>
                <a:spLocks noChangeArrowheads="1"/>
              </p:cNvSpPr>
              <p:nvPr/>
            </p:nvSpPr>
            <p:spPr bwMode="auto">
              <a:xfrm>
                <a:off x="34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56" name="Rectangle 192"/>
              <p:cNvSpPr>
                <a:spLocks noChangeArrowheads="1"/>
              </p:cNvSpPr>
              <p:nvPr/>
            </p:nvSpPr>
            <p:spPr bwMode="auto">
              <a:xfrm>
                <a:off x="36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4</a:t>
                </a:r>
                <a:endParaRPr lang="en-US" altLang="zh-CN" b="1">
                  <a:latin typeface="Arial" charset="0"/>
                </a:endParaRPr>
              </a:p>
            </p:txBody>
          </p:sp>
          <p:sp>
            <p:nvSpPr>
              <p:cNvPr id="113857" name="Rectangle 193"/>
              <p:cNvSpPr>
                <a:spLocks noChangeArrowheads="1"/>
              </p:cNvSpPr>
              <p:nvPr/>
            </p:nvSpPr>
            <p:spPr bwMode="auto">
              <a:xfrm>
                <a:off x="38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58" name="Rectangle 194"/>
              <p:cNvSpPr>
                <a:spLocks noChangeArrowheads="1"/>
              </p:cNvSpPr>
              <p:nvPr/>
            </p:nvSpPr>
            <p:spPr bwMode="auto">
              <a:xfrm>
                <a:off x="40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sp>
            <p:nvSpPr>
              <p:cNvPr id="113859" name="Rectangle 195"/>
              <p:cNvSpPr>
                <a:spLocks noChangeArrowheads="1"/>
              </p:cNvSpPr>
              <p:nvPr/>
            </p:nvSpPr>
            <p:spPr bwMode="auto">
              <a:xfrm>
                <a:off x="427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sp>
            <p:nvSpPr>
              <p:cNvPr id="113860" name="Rectangle 196"/>
              <p:cNvSpPr>
                <a:spLocks noChangeArrowheads="1"/>
              </p:cNvSpPr>
              <p:nvPr/>
            </p:nvSpPr>
            <p:spPr bwMode="auto">
              <a:xfrm>
                <a:off x="4512"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3</a:t>
                </a:r>
                <a:endParaRPr lang="en-US" altLang="zh-CN" b="1">
                  <a:latin typeface="Arial" charset="0"/>
                </a:endParaRPr>
              </a:p>
            </p:txBody>
          </p:sp>
          <p:sp>
            <p:nvSpPr>
              <p:cNvPr id="113861" name="Rectangle 197"/>
              <p:cNvSpPr>
                <a:spLocks noChangeArrowheads="1"/>
              </p:cNvSpPr>
              <p:nvPr/>
            </p:nvSpPr>
            <p:spPr bwMode="auto">
              <a:xfrm>
                <a:off x="465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62" name="Rectangle 198"/>
              <p:cNvSpPr>
                <a:spLocks noChangeArrowheads="1"/>
              </p:cNvSpPr>
              <p:nvPr/>
            </p:nvSpPr>
            <p:spPr bwMode="auto">
              <a:xfrm>
                <a:off x="4896"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3</a:t>
                </a:r>
                <a:endParaRPr lang="en-US" altLang="zh-CN" b="1">
                  <a:latin typeface="Arial" charset="0"/>
                </a:endParaRPr>
              </a:p>
            </p:txBody>
          </p:sp>
          <p:sp>
            <p:nvSpPr>
              <p:cNvPr id="113863" name="Rectangle 199"/>
              <p:cNvSpPr>
                <a:spLocks noChangeArrowheads="1"/>
              </p:cNvSpPr>
              <p:nvPr/>
            </p:nvSpPr>
            <p:spPr bwMode="auto">
              <a:xfrm>
                <a:off x="504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1</a:t>
                </a:r>
                <a:endParaRPr lang="en-US" altLang="zh-CN" b="1">
                  <a:latin typeface="Arial" charset="0"/>
                </a:endParaRPr>
              </a:p>
            </p:txBody>
          </p:sp>
          <p:sp>
            <p:nvSpPr>
              <p:cNvPr id="113864" name="Rectangle 200"/>
              <p:cNvSpPr>
                <a:spLocks noChangeArrowheads="1"/>
              </p:cNvSpPr>
              <p:nvPr/>
            </p:nvSpPr>
            <p:spPr bwMode="auto">
              <a:xfrm>
                <a:off x="5280" y="2112"/>
                <a:ext cx="288" cy="144"/>
              </a:xfrm>
              <a:prstGeom prst="rect">
                <a:avLst/>
              </a:prstGeom>
              <a:noFill/>
              <a:ln w="25400">
                <a:noFill/>
                <a:miter lim="800000"/>
                <a:headEnd/>
                <a:tailEnd/>
              </a:ln>
              <a:effectLst/>
            </p:spPr>
            <p:txBody>
              <a:bodyPr wrap="none" lIns="90000" tIns="46800" rIns="90000" bIns="46800" anchor="ctr"/>
              <a:lstStyle/>
              <a:p>
                <a:pPr algn="ctr"/>
                <a:r>
                  <a:rPr lang="en-US" altLang="zh-CN" b="1">
                    <a:solidFill>
                      <a:schemeClr val="accent1"/>
                    </a:solidFill>
                    <a:latin typeface="Arial" charset="0"/>
                  </a:rPr>
                  <a:t>2</a:t>
                </a:r>
                <a:endParaRPr lang="en-US" altLang="zh-CN" b="1">
                  <a:latin typeface="Arial" charset="0"/>
                </a:endParaRPr>
              </a:p>
            </p:txBody>
          </p:sp>
        </p:grpSp>
        <p:grpSp>
          <p:nvGrpSpPr>
            <p:cNvPr id="31" name="Group 201"/>
            <p:cNvGrpSpPr>
              <a:grpSpLocks/>
            </p:cNvGrpSpPr>
            <p:nvPr/>
          </p:nvGrpSpPr>
          <p:grpSpPr bwMode="auto">
            <a:xfrm>
              <a:off x="384" y="2640"/>
              <a:ext cx="5088" cy="192"/>
              <a:chOff x="384" y="2640"/>
              <a:chExt cx="5088" cy="192"/>
            </a:xfrm>
          </p:grpSpPr>
          <p:sp>
            <p:nvSpPr>
              <p:cNvPr id="113866" name="Rectangle 202"/>
              <p:cNvSpPr>
                <a:spLocks noChangeArrowheads="1"/>
              </p:cNvSpPr>
              <p:nvPr/>
            </p:nvSpPr>
            <p:spPr bwMode="auto">
              <a:xfrm>
                <a:off x="384" y="2640"/>
                <a:ext cx="48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x4 = 4</a:t>
                </a:r>
                <a:endParaRPr lang="en-US" altLang="zh-CN" b="1">
                  <a:latin typeface="Arial" charset="0"/>
                </a:endParaRPr>
              </a:p>
            </p:txBody>
          </p:sp>
          <p:sp>
            <p:nvSpPr>
              <p:cNvPr id="113867" name="Rectangle 203"/>
              <p:cNvSpPr>
                <a:spLocks noChangeArrowheads="1"/>
              </p:cNvSpPr>
              <p:nvPr/>
            </p:nvSpPr>
            <p:spPr bwMode="auto">
              <a:xfrm>
                <a:off x="8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68" name="Rectangle 204"/>
              <p:cNvSpPr>
                <a:spLocks noChangeArrowheads="1"/>
              </p:cNvSpPr>
              <p:nvPr/>
            </p:nvSpPr>
            <p:spPr bwMode="auto">
              <a:xfrm>
                <a:off x="10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4</a:t>
                </a:r>
                <a:endParaRPr lang="en-US" altLang="zh-CN" b="1">
                  <a:latin typeface="Arial" charset="0"/>
                </a:endParaRPr>
              </a:p>
            </p:txBody>
          </p:sp>
          <p:sp>
            <p:nvSpPr>
              <p:cNvPr id="113869" name="Rectangle 205"/>
              <p:cNvSpPr>
                <a:spLocks noChangeArrowheads="1"/>
              </p:cNvSpPr>
              <p:nvPr/>
            </p:nvSpPr>
            <p:spPr bwMode="auto">
              <a:xfrm>
                <a:off x="12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70" name="Rectangle 206"/>
              <p:cNvSpPr>
                <a:spLocks noChangeArrowheads="1"/>
              </p:cNvSpPr>
              <p:nvPr/>
            </p:nvSpPr>
            <p:spPr bwMode="auto">
              <a:xfrm>
                <a:off x="14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71" name="Rectangle 207"/>
              <p:cNvSpPr>
                <a:spLocks noChangeArrowheads="1"/>
              </p:cNvSpPr>
              <p:nvPr/>
            </p:nvSpPr>
            <p:spPr bwMode="auto">
              <a:xfrm>
                <a:off x="16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72" name="Rectangle 208"/>
              <p:cNvSpPr>
                <a:spLocks noChangeArrowheads="1"/>
              </p:cNvSpPr>
              <p:nvPr/>
            </p:nvSpPr>
            <p:spPr bwMode="auto">
              <a:xfrm>
                <a:off x="18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4</a:t>
                </a:r>
                <a:endParaRPr lang="en-US" altLang="zh-CN" b="1">
                  <a:latin typeface="Arial" charset="0"/>
                </a:endParaRPr>
              </a:p>
            </p:txBody>
          </p:sp>
          <p:sp>
            <p:nvSpPr>
              <p:cNvPr id="113873" name="Rectangle 209"/>
              <p:cNvSpPr>
                <a:spLocks noChangeArrowheads="1"/>
              </p:cNvSpPr>
              <p:nvPr/>
            </p:nvSpPr>
            <p:spPr bwMode="auto">
              <a:xfrm>
                <a:off x="20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74" name="Rectangle 210"/>
              <p:cNvSpPr>
                <a:spLocks noChangeArrowheads="1"/>
              </p:cNvSpPr>
              <p:nvPr/>
            </p:nvSpPr>
            <p:spPr bwMode="auto">
              <a:xfrm>
                <a:off x="22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4</a:t>
                </a:r>
                <a:endParaRPr lang="en-US" altLang="zh-CN" b="1">
                  <a:latin typeface="Arial" charset="0"/>
                </a:endParaRPr>
              </a:p>
            </p:txBody>
          </p:sp>
          <p:sp>
            <p:nvSpPr>
              <p:cNvPr id="113875" name="Rectangle 211"/>
              <p:cNvSpPr>
                <a:spLocks noChangeArrowheads="1"/>
              </p:cNvSpPr>
              <p:nvPr/>
            </p:nvSpPr>
            <p:spPr bwMode="auto">
              <a:xfrm>
                <a:off x="24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sp>
            <p:nvSpPr>
              <p:cNvPr id="113876" name="Rectangle 212"/>
              <p:cNvSpPr>
                <a:spLocks noChangeArrowheads="1"/>
              </p:cNvSpPr>
              <p:nvPr/>
            </p:nvSpPr>
            <p:spPr bwMode="auto">
              <a:xfrm>
                <a:off x="26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77" name="Rectangle 213"/>
              <p:cNvSpPr>
                <a:spLocks noChangeArrowheads="1"/>
              </p:cNvSpPr>
              <p:nvPr/>
            </p:nvSpPr>
            <p:spPr bwMode="auto">
              <a:xfrm>
                <a:off x="28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sp>
            <p:nvSpPr>
              <p:cNvPr id="113878" name="Rectangle 214"/>
              <p:cNvSpPr>
                <a:spLocks noChangeArrowheads="1"/>
              </p:cNvSpPr>
              <p:nvPr/>
            </p:nvSpPr>
            <p:spPr bwMode="auto">
              <a:xfrm>
                <a:off x="30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4</a:t>
                </a:r>
                <a:endParaRPr lang="en-US" altLang="zh-CN" b="1">
                  <a:latin typeface="Arial" charset="0"/>
                </a:endParaRPr>
              </a:p>
            </p:txBody>
          </p:sp>
          <p:sp>
            <p:nvSpPr>
              <p:cNvPr id="113879" name="Rectangle 215"/>
              <p:cNvSpPr>
                <a:spLocks noChangeArrowheads="1"/>
              </p:cNvSpPr>
              <p:nvPr/>
            </p:nvSpPr>
            <p:spPr bwMode="auto">
              <a:xfrm>
                <a:off x="32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80" name="Rectangle 216"/>
              <p:cNvSpPr>
                <a:spLocks noChangeArrowheads="1"/>
              </p:cNvSpPr>
              <p:nvPr/>
            </p:nvSpPr>
            <p:spPr bwMode="auto">
              <a:xfrm>
                <a:off x="34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4</a:t>
                </a:r>
                <a:endParaRPr lang="en-US" altLang="zh-CN" b="1">
                  <a:latin typeface="Arial" charset="0"/>
                </a:endParaRPr>
              </a:p>
            </p:txBody>
          </p:sp>
          <p:sp>
            <p:nvSpPr>
              <p:cNvPr id="113881" name="Rectangle 217"/>
              <p:cNvSpPr>
                <a:spLocks noChangeArrowheads="1"/>
              </p:cNvSpPr>
              <p:nvPr/>
            </p:nvSpPr>
            <p:spPr bwMode="auto">
              <a:xfrm>
                <a:off x="36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sp>
            <p:nvSpPr>
              <p:cNvPr id="113882" name="Rectangle 218"/>
              <p:cNvSpPr>
                <a:spLocks noChangeArrowheads="1"/>
              </p:cNvSpPr>
              <p:nvPr/>
            </p:nvSpPr>
            <p:spPr bwMode="auto">
              <a:xfrm>
                <a:off x="38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83" name="Rectangle 219"/>
              <p:cNvSpPr>
                <a:spLocks noChangeArrowheads="1"/>
              </p:cNvSpPr>
              <p:nvPr/>
            </p:nvSpPr>
            <p:spPr bwMode="auto">
              <a:xfrm>
                <a:off x="40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sp>
            <p:nvSpPr>
              <p:cNvPr id="113884" name="Rectangle 220"/>
              <p:cNvSpPr>
                <a:spLocks noChangeArrowheads="1"/>
              </p:cNvSpPr>
              <p:nvPr/>
            </p:nvSpPr>
            <p:spPr bwMode="auto">
              <a:xfrm>
                <a:off x="427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85" name="Rectangle 221"/>
              <p:cNvSpPr>
                <a:spLocks noChangeArrowheads="1"/>
              </p:cNvSpPr>
              <p:nvPr/>
            </p:nvSpPr>
            <p:spPr bwMode="auto">
              <a:xfrm>
                <a:off x="4464"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86" name="Rectangle 222"/>
              <p:cNvSpPr>
                <a:spLocks noChangeArrowheads="1"/>
              </p:cNvSpPr>
              <p:nvPr/>
            </p:nvSpPr>
            <p:spPr bwMode="auto">
              <a:xfrm>
                <a:off x="4656"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3</a:t>
                </a:r>
                <a:endParaRPr lang="en-US" altLang="zh-CN" b="1">
                  <a:latin typeface="Arial" charset="0"/>
                </a:endParaRPr>
              </a:p>
            </p:txBody>
          </p:sp>
          <p:sp>
            <p:nvSpPr>
              <p:cNvPr id="113887" name="Rectangle 223"/>
              <p:cNvSpPr>
                <a:spLocks noChangeArrowheads="1"/>
              </p:cNvSpPr>
              <p:nvPr/>
            </p:nvSpPr>
            <p:spPr bwMode="auto">
              <a:xfrm>
                <a:off x="4848"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sp>
            <p:nvSpPr>
              <p:cNvPr id="113888" name="Rectangle 224"/>
              <p:cNvSpPr>
                <a:spLocks noChangeArrowheads="1"/>
              </p:cNvSpPr>
              <p:nvPr/>
            </p:nvSpPr>
            <p:spPr bwMode="auto">
              <a:xfrm>
                <a:off x="5040"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2</a:t>
                </a:r>
                <a:endParaRPr lang="en-US" altLang="zh-CN" b="1">
                  <a:latin typeface="Arial" charset="0"/>
                </a:endParaRPr>
              </a:p>
            </p:txBody>
          </p:sp>
          <p:sp>
            <p:nvSpPr>
              <p:cNvPr id="113889" name="Rectangle 225"/>
              <p:cNvSpPr>
                <a:spLocks noChangeArrowheads="1"/>
              </p:cNvSpPr>
              <p:nvPr/>
            </p:nvSpPr>
            <p:spPr bwMode="auto">
              <a:xfrm>
                <a:off x="5232" y="2640"/>
                <a:ext cx="240" cy="192"/>
              </a:xfrm>
              <a:prstGeom prst="rect">
                <a:avLst/>
              </a:prstGeom>
              <a:noFill/>
              <a:ln w="25400">
                <a:noFill/>
                <a:miter lim="800000"/>
                <a:headEnd/>
                <a:tailEnd/>
              </a:ln>
              <a:effectLst/>
            </p:spPr>
            <p:txBody>
              <a:bodyPr wrap="none" lIns="90000" tIns="46800" rIns="90000" bIns="46800" anchor="ctr"/>
              <a:lstStyle/>
              <a:p>
                <a:pPr algn="ctr"/>
                <a:r>
                  <a:rPr lang="en-US" altLang="zh-CN" b="1">
                    <a:solidFill>
                      <a:srgbClr val="CC00CC"/>
                    </a:solidFill>
                    <a:latin typeface="Arial" charset="0"/>
                  </a:rPr>
                  <a:t>1</a:t>
                </a:r>
                <a:endParaRPr lang="en-US" altLang="zh-CN" b="1">
                  <a:latin typeface="Arial" charset="0"/>
                </a:endParaRPr>
              </a:p>
            </p:txBody>
          </p:sp>
        </p:grpSp>
      </p:grpSp>
      <p:sp>
        <p:nvSpPr>
          <p:cNvPr id="113890" name="Text Box 226"/>
          <p:cNvSpPr txBox="1">
            <a:spLocks noChangeArrowheads="1"/>
          </p:cNvSpPr>
          <p:nvPr/>
        </p:nvSpPr>
        <p:spPr bwMode="auto">
          <a:xfrm>
            <a:off x="1981200" y="4267201"/>
            <a:ext cx="8077200" cy="402291"/>
          </a:xfrm>
          <a:prstGeom prst="rect">
            <a:avLst/>
          </a:prstGeom>
          <a:noFill/>
          <a:ln w="25400">
            <a:noFill/>
            <a:miter lim="800000"/>
            <a:headEnd/>
            <a:tailEnd/>
          </a:ln>
          <a:effectLst/>
        </p:spPr>
        <p:txBody>
          <a:bodyPr lIns="90000" tIns="46800" rIns="90000" bIns="46800">
            <a:spAutoFit/>
          </a:bodyPr>
          <a:lstStyle/>
          <a:p>
            <a:pPr marL="952500" indent="-952500">
              <a:spcBef>
                <a:spcPct val="50000"/>
              </a:spcBef>
            </a:pPr>
            <a:r>
              <a:rPr lang="en-US" altLang="zh-CN" sz="2000" b="1" dirty="0">
                <a:solidFill>
                  <a:schemeClr val="hlink"/>
                </a:solidFill>
                <a:latin typeface="Arial" charset="0"/>
              </a:rPr>
              <a:t>Step 2:</a:t>
            </a:r>
            <a:r>
              <a:rPr lang="en-US" altLang="zh-CN" sz="2000" b="1" dirty="0">
                <a:latin typeface="Arial" charset="0"/>
              </a:rPr>
              <a:t>  </a:t>
            </a:r>
            <a:r>
              <a:rPr lang="zh-CN" altLang="en-US" sz="2000" b="1" dirty="0">
                <a:latin typeface="Arial" charset="0"/>
              </a:rPr>
              <a:t>从左到右逐步验证每一条路径，看看是否被约束条件排除。</a:t>
            </a:r>
            <a:endParaRPr lang="en-US" altLang="zh-CN" sz="2000" b="1" dirty="0">
              <a:latin typeface="Arial" charset="0"/>
            </a:endParaRPr>
          </a:p>
        </p:txBody>
      </p:sp>
      <p:grpSp>
        <p:nvGrpSpPr>
          <p:cNvPr id="113664" name="Group 227"/>
          <p:cNvGrpSpPr>
            <a:grpSpLocks/>
          </p:cNvGrpSpPr>
          <p:nvPr/>
        </p:nvGrpSpPr>
        <p:grpSpPr bwMode="auto">
          <a:xfrm>
            <a:off x="8153401" y="4800600"/>
            <a:ext cx="1222375" cy="1220788"/>
            <a:chOff x="4608" y="2976"/>
            <a:chExt cx="770" cy="769"/>
          </a:xfrm>
        </p:grpSpPr>
        <p:sp>
          <p:nvSpPr>
            <p:cNvPr id="113892" name="Rectangle 228"/>
            <p:cNvSpPr>
              <a:spLocks noChangeArrowheads="1"/>
            </p:cNvSpPr>
            <p:nvPr/>
          </p:nvSpPr>
          <p:spPr bwMode="auto">
            <a:xfrm>
              <a:off x="4608" y="2976"/>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3" name="Rectangle 229"/>
            <p:cNvSpPr>
              <a:spLocks noChangeArrowheads="1"/>
            </p:cNvSpPr>
            <p:nvPr/>
          </p:nvSpPr>
          <p:spPr bwMode="auto">
            <a:xfrm>
              <a:off x="4801" y="2976"/>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4" name="Rectangle 230"/>
            <p:cNvSpPr>
              <a:spLocks noChangeArrowheads="1"/>
            </p:cNvSpPr>
            <p:nvPr/>
          </p:nvSpPr>
          <p:spPr bwMode="auto">
            <a:xfrm>
              <a:off x="4992" y="2976"/>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5" name="Rectangle 231"/>
            <p:cNvSpPr>
              <a:spLocks noChangeArrowheads="1"/>
            </p:cNvSpPr>
            <p:nvPr/>
          </p:nvSpPr>
          <p:spPr bwMode="auto">
            <a:xfrm>
              <a:off x="5185" y="2976"/>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6" name="Rectangle 232"/>
            <p:cNvSpPr>
              <a:spLocks noChangeArrowheads="1"/>
            </p:cNvSpPr>
            <p:nvPr/>
          </p:nvSpPr>
          <p:spPr bwMode="auto">
            <a:xfrm>
              <a:off x="4608" y="3168"/>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7" name="Rectangle 233"/>
            <p:cNvSpPr>
              <a:spLocks noChangeArrowheads="1"/>
            </p:cNvSpPr>
            <p:nvPr/>
          </p:nvSpPr>
          <p:spPr bwMode="auto">
            <a:xfrm>
              <a:off x="4801" y="3168"/>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8" name="Rectangle 234"/>
            <p:cNvSpPr>
              <a:spLocks noChangeArrowheads="1"/>
            </p:cNvSpPr>
            <p:nvPr/>
          </p:nvSpPr>
          <p:spPr bwMode="auto">
            <a:xfrm>
              <a:off x="4992" y="3168"/>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899" name="Rectangle 235"/>
            <p:cNvSpPr>
              <a:spLocks noChangeArrowheads="1"/>
            </p:cNvSpPr>
            <p:nvPr/>
          </p:nvSpPr>
          <p:spPr bwMode="auto">
            <a:xfrm>
              <a:off x="5185" y="3168"/>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0" name="Rectangle 236"/>
            <p:cNvSpPr>
              <a:spLocks noChangeArrowheads="1"/>
            </p:cNvSpPr>
            <p:nvPr/>
          </p:nvSpPr>
          <p:spPr bwMode="auto">
            <a:xfrm>
              <a:off x="4608" y="3360"/>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1" name="Rectangle 237"/>
            <p:cNvSpPr>
              <a:spLocks noChangeArrowheads="1"/>
            </p:cNvSpPr>
            <p:nvPr/>
          </p:nvSpPr>
          <p:spPr bwMode="auto">
            <a:xfrm>
              <a:off x="4801" y="3360"/>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2" name="Rectangle 238"/>
            <p:cNvSpPr>
              <a:spLocks noChangeArrowheads="1"/>
            </p:cNvSpPr>
            <p:nvPr/>
          </p:nvSpPr>
          <p:spPr bwMode="auto">
            <a:xfrm>
              <a:off x="4992" y="3360"/>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3" name="Rectangle 239"/>
            <p:cNvSpPr>
              <a:spLocks noChangeArrowheads="1"/>
            </p:cNvSpPr>
            <p:nvPr/>
          </p:nvSpPr>
          <p:spPr bwMode="auto">
            <a:xfrm>
              <a:off x="5185" y="3360"/>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4" name="Rectangle 240"/>
            <p:cNvSpPr>
              <a:spLocks noChangeArrowheads="1"/>
            </p:cNvSpPr>
            <p:nvPr/>
          </p:nvSpPr>
          <p:spPr bwMode="auto">
            <a:xfrm>
              <a:off x="4608" y="3552"/>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5" name="Rectangle 241"/>
            <p:cNvSpPr>
              <a:spLocks noChangeArrowheads="1"/>
            </p:cNvSpPr>
            <p:nvPr/>
          </p:nvSpPr>
          <p:spPr bwMode="auto">
            <a:xfrm>
              <a:off x="4801" y="3552"/>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6" name="Rectangle 242"/>
            <p:cNvSpPr>
              <a:spLocks noChangeArrowheads="1"/>
            </p:cNvSpPr>
            <p:nvPr/>
          </p:nvSpPr>
          <p:spPr bwMode="auto">
            <a:xfrm>
              <a:off x="4992" y="3552"/>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07" name="Rectangle 243"/>
            <p:cNvSpPr>
              <a:spLocks noChangeArrowheads="1"/>
            </p:cNvSpPr>
            <p:nvPr/>
          </p:nvSpPr>
          <p:spPr bwMode="auto">
            <a:xfrm>
              <a:off x="5185" y="3552"/>
              <a:ext cx="193" cy="193"/>
            </a:xfrm>
            <a:prstGeom prst="rect">
              <a:avLst/>
            </a:prstGeom>
            <a:noFill/>
            <a:ln w="25400">
              <a:solidFill>
                <a:schemeClr val="tx1"/>
              </a:solidFill>
              <a:miter lim="800000"/>
              <a:headEnd/>
              <a:tailEnd/>
            </a:ln>
            <a:effectLst/>
          </p:spPr>
          <p:txBody>
            <a:bodyPr wrap="none" lIns="90000" tIns="46800" rIns="90000" bIns="46800" anchor="ctr"/>
            <a:lstStyle/>
            <a:p>
              <a:pPr algn="ctr"/>
              <a:endParaRPr lang="zh-CN" altLang="zh-CN" b="1"/>
            </a:p>
          </p:txBody>
        </p:sp>
      </p:grpSp>
      <p:sp>
        <p:nvSpPr>
          <p:cNvPr id="113908" name="Rectangle 244"/>
          <p:cNvSpPr>
            <a:spLocks noChangeArrowheads="1"/>
          </p:cNvSpPr>
          <p:nvPr/>
        </p:nvSpPr>
        <p:spPr bwMode="auto">
          <a:xfrm>
            <a:off x="8153400" y="48006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09" name="Oval 245"/>
          <p:cNvSpPr>
            <a:spLocks noChangeArrowheads="1"/>
          </p:cNvSpPr>
          <p:nvPr/>
        </p:nvSpPr>
        <p:spPr bwMode="auto">
          <a:xfrm>
            <a:off x="6211888" y="2286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10" name="Oval 246"/>
          <p:cNvSpPr>
            <a:spLocks noChangeArrowheads="1"/>
          </p:cNvSpPr>
          <p:nvPr/>
        </p:nvSpPr>
        <p:spPr bwMode="auto">
          <a:xfrm>
            <a:off x="3352800" y="9906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11" name="Rectangle 247"/>
          <p:cNvSpPr>
            <a:spLocks noChangeArrowheads="1"/>
          </p:cNvSpPr>
          <p:nvPr/>
        </p:nvSpPr>
        <p:spPr bwMode="auto">
          <a:xfrm>
            <a:off x="84582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12" name="Oval 248"/>
          <p:cNvSpPr>
            <a:spLocks noChangeArrowheads="1"/>
          </p:cNvSpPr>
          <p:nvPr/>
        </p:nvSpPr>
        <p:spPr bwMode="auto">
          <a:xfrm>
            <a:off x="2743200" y="19050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13" name="Rectangle 249"/>
          <p:cNvSpPr>
            <a:spLocks noChangeArrowheads="1"/>
          </p:cNvSpPr>
          <p:nvPr/>
        </p:nvSpPr>
        <p:spPr bwMode="auto">
          <a:xfrm>
            <a:off x="8458200" y="51054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14" name="Rectangle 250"/>
          <p:cNvSpPr>
            <a:spLocks noChangeArrowheads="1"/>
          </p:cNvSpPr>
          <p:nvPr/>
        </p:nvSpPr>
        <p:spPr bwMode="auto">
          <a:xfrm>
            <a:off x="87630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15" name="Oval 251"/>
          <p:cNvSpPr>
            <a:spLocks noChangeArrowheads="1"/>
          </p:cNvSpPr>
          <p:nvPr/>
        </p:nvSpPr>
        <p:spPr bwMode="auto">
          <a:xfrm>
            <a:off x="3352800" y="19050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16" name="Rectangle 252"/>
          <p:cNvSpPr>
            <a:spLocks noChangeArrowheads="1"/>
          </p:cNvSpPr>
          <p:nvPr/>
        </p:nvSpPr>
        <p:spPr bwMode="auto">
          <a:xfrm>
            <a:off x="8458200" y="54102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17" name="Oval 253"/>
          <p:cNvSpPr>
            <a:spLocks noChangeArrowheads="1"/>
          </p:cNvSpPr>
          <p:nvPr/>
        </p:nvSpPr>
        <p:spPr bwMode="auto">
          <a:xfrm>
            <a:off x="3200400" y="27432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18" name="Rectangle 254"/>
          <p:cNvSpPr>
            <a:spLocks noChangeArrowheads="1"/>
          </p:cNvSpPr>
          <p:nvPr/>
        </p:nvSpPr>
        <p:spPr bwMode="auto">
          <a:xfrm>
            <a:off x="8458200" y="54102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19" name="Rectangle 255"/>
          <p:cNvSpPr>
            <a:spLocks noChangeArrowheads="1"/>
          </p:cNvSpPr>
          <p:nvPr/>
        </p:nvSpPr>
        <p:spPr bwMode="auto">
          <a:xfrm>
            <a:off x="9067800" y="54102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20" name="Oval 256"/>
          <p:cNvSpPr>
            <a:spLocks noChangeArrowheads="1"/>
          </p:cNvSpPr>
          <p:nvPr/>
        </p:nvSpPr>
        <p:spPr bwMode="auto">
          <a:xfrm>
            <a:off x="3505200" y="27432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21" name="Rectangle 257"/>
          <p:cNvSpPr>
            <a:spLocks noChangeArrowheads="1"/>
          </p:cNvSpPr>
          <p:nvPr/>
        </p:nvSpPr>
        <p:spPr bwMode="auto">
          <a:xfrm>
            <a:off x="9067800" y="54102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22" name="Oval 258"/>
          <p:cNvSpPr>
            <a:spLocks noChangeArrowheads="1"/>
          </p:cNvSpPr>
          <p:nvPr/>
        </p:nvSpPr>
        <p:spPr bwMode="auto">
          <a:xfrm>
            <a:off x="3352800" y="19050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23" name="Rectangle 259"/>
          <p:cNvSpPr>
            <a:spLocks noChangeArrowheads="1"/>
          </p:cNvSpPr>
          <p:nvPr/>
        </p:nvSpPr>
        <p:spPr bwMode="auto">
          <a:xfrm>
            <a:off x="8763000" y="51054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24" name="Rectangle 260"/>
          <p:cNvSpPr>
            <a:spLocks noChangeArrowheads="1"/>
          </p:cNvSpPr>
          <p:nvPr/>
        </p:nvSpPr>
        <p:spPr bwMode="auto">
          <a:xfrm>
            <a:off x="90678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25" name="Oval 261"/>
          <p:cNvSpPr>
            <a:spLocks noChangeArrowheads="1"/>
          </p:cNvSpPr>
          <p:nvPr/>
        </p:nvSpPr>
        <p:spPr bwMode="auto">
          <a:xfrm>
            <a:off x="3962400" y="19050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26" name="Rectangle 262"/>
          <p:cNvSpPr>
            <a:spLocks noChangeArrowheads="1"/>
          </p:cNvSpPr>
          <p:nvPr/>
        </p:nvSpPr>
        <p:spPr bwMode="auto">
          <a:xfrm>
            <a:off x="8458200" y="54102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27" name="Oval 263"/>
          <p:cNvSpPr>
            <a:spLocks noChangeArrowheads="1"/>
          </p:cNvSpPr>
          <p:nvPr/>
        </p:nvSpPr>
        <p:spPr bwMode="auto">
          <a:xfrm>
            <a:off x="3810000" y="27432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28" name="Rectangle 264"/>
          <p:cNvSpPr>
            <a:spLocks noChangeArrowheads="1"/>
          </p:cNvSpPr>
          <p:nvPr/>
        </p:nvSpPr>
        <p:spPr bwMode="auto">
          <a:xfrm>
            <a:off x="8763000" y="57150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29" name="Oval 265"/>
          <p:cNvSpPr>
            <a:spLocks noChangeArrowheads="1"/>
          </p:cNvSpPr>
          <p:nvPr/>
        </p:nvSpPr>
        <p:spPr bwMode="auto">
          <a:xfrm>
            <a:off x="3810000" y="36576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30" name="Rectangle 266"/>
          <p:cNvSpPr>
            <a:spLocks noChangeArrowheads="1"/>
          </p:cNvSpPr>
          <p:nvPr/>
        </p:nvSpPr>
        <p:spPr bwMode="auto">
          <a:xfrm>
            <a:off x="8763000" y="57150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31" name="Oval 267"/>
          <p:cNvSpPr>
            <a:spLocks noChangeArrowheads="1"/>
          </p:cNvSpPr>
          <p:nvPr/>
        </p:nvSpPr>
        <p:spPr bwMode="auto">
          <a:xfrm>
            <a:off x="3810000" y="27432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32" name="Rectangle 268"/>
          <p:cNvSpPr>
            <a:spLocks noChangeArrowheads="1"/>
          </p:cNvSpPr>
          <p:nvPr/>
        </p:nvSpPr>
        <p:spPr bwMode="auto">
          <a:xfrm>
            <a:off x="8458200" y="54102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33" name="Rectangle 269"/>
          <p:cNvSpPr>
            <a:spLocks noChangeArrowheads="1"/>
          </p:cNvSpPr>
          <p:nvPr/>
        </p:nvSpPr>
        <p:spPr bwMode="auto">
          <a:xfrm>
            <a:off x="8763000" y="54102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34" name="Oval 270"/>
          <p:cNvSpPr>
            <a:spLocks noChangeArrowheads="1"/>
          </p:cNvSpPr>
          <p:nvPr/>
        </p:nvSpPr>
        <p:spPr bwMode="auto">
          <a:xfrm>
            <a:off x="4114800" y="27432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35" name="Rectangle 271"/>
          <p:cNvSpPr>
            <a:spLocks noChangeArrowheads="1"/>
          </p:cNvSpPr>
          <p:nvPr/>
        </p:nvSpPr>
        <p:spPr bwMode="auto">
          <a:xfrm>
            <a:off x="8763000" y="54102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36" name="Oval 272"/>
          <p:cNvSpPr>
            <a:spLocks noChangeArrowheads="1"/>
          </p:cNvSpPr>
          <p:nvPr/>
        </p:nvSpPr>
        <p:spPr bwMode="auto">
          <a:xfrm>
            <a:off x="3962400" y="19050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37" name="Rectangle 273"/>
          <p:cNvSpPr>
            <a:spLocks noChangeArrowheads="1"/>
          </p:cNvSpPr>
          <p:nvPr/>
        </p:nvSpPr>
        <p:spPr bwMode="auto">
          <a:xfrm>
            <a:off x="9067800" y="51054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38" name="Oval 274"/>
          <p:cNvSpPr>
            <a:spLocks noChangeArrowheads="1"/>
          </p:cNvSpPr>
          <p:nvPr/>
        </p:nvSpPr>
        <p:spPr bwMode="auto">
          <a:xfrm>
            <a:off x="3352800" y="9906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39" name="Rectangle 275"/>
          <p:cNvSpPr>
            <a:spLocks noChangeArrowheads="1"/>
          </p:cNvSpPr>
          <p:nvPr/>
        </p:nvSpPr>
        <p:spPr bwMode="auto">
          <a:xfrm>
            <a:off x="8153400" y="48006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40" name="Rectangle 276"/>
          <p:cNvSpPr>
            <a:spLocks noChangeArrowheads="1"/>
          </p:cNvSpPr>
          <p:nvPr/>
        </p:nvSpPr>
        <p:spPr bwMode="auto">
          <a:xfrm>
            <a:off x="8458200" y="48006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41" name="Oval 277"/>
          <p:cNvSpPr>
            <a:spLocks noChangeArrowheads="1"/>
          </p:cNvSpPr>
          <p:nvPr/>
        </p:nvSpPr>
        <p:spPr bwMode="auto">
          <a:xfrm>
            <a:off x="5257800" y="9906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42" name="Rectangle 278"/>
          <p:cNvSpPr>
            <a:spLocks noChangeArrowheads="1"/>
          </p:cNvSpPr>
          <p:nvPr/>
        </p:nvSpPr>
        <p:spPr bwMode="auto">
          <a:xfrm>
            <a:off x="81534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43" name="Oval 279"/>
          <p:cNvSpPr>
            <a:spLocks noChangeArrowheads="1"/>
          </p:cNvSpPr>
          <p:nvPr/>
        </p:nvSpPr>
        <p:spPr bwMode="auto">
          <a:xfrm>
            <a:off x="4648200" y="19050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44" name="Rectangle 280"/>
          <p:cNvSpPr>
            <a:spLocks noChangeArrowheads="1"/>
          </p:cNvSpPr>
          <p:nvPr/>
        </p:nvSpPr>
        <p:spPr bwMode="auto">
          <a:xfrm>
            <a:off x="8153400" y="51054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45" name="Rectangle 281"/>
          <p:cNvSpPr>
            <a:spLocks noChangeArrowheads="1"/>
          </p:cNvSpPr>
          <p:nvPr/>
        </p:nvSpPr>
        <p:spPr bwMode="auto">
          <a:xfrm>
            <a:off x="87630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46" name="Oval 282"/>
          <p:cNvSpPr>
            <a:spLocks noChangeArrowheads="1"/>
          </p:cNvSpPr>
          <p:nvPr/>
        </p:nvSpPr>
        <p:spPr bwMode="auto">
          <a:xfrm>
            <a:off x="5257800" y="1905000"/>
            <a:ext cx="228600" cy="228600"/>
          </a:xfrm>
          <a:prstGeom prst="ellipse">
            <a:avLst/>
          </a:prstGeom>
          <a:solidFill>
            <a:schemeClr val="tx1"/>
          </a:solidFill>
          <a:ln w="25400">
            <a:solidFill>
              <a:schemeClr val="tx1"/>
            </a:solidFill>
            <a:round/>
            <a:headEnd/>
            <a:tailEnd/>
          </a:ln>
          <a:effectLst/>
        </p:spPr>
        <p:txBody>
          <a:bodyPr wrap="none" lIns="90000" tIns="46800" rIns="90000" bIns="46800" anchor="ctr"/>
          <a:lstStyle/>
          <a:p>
            <a:endParaRPr lang="zh-CN" altLang="en-US"/>
          </a:p>
        </p:txBody>
      </p:sp>
      <p:sp>
        <p:nvSpPr>
          <p:cNvPr id="113947" name="Rectangle 283"/>
          <p:cNvSpPr>
            <a:spLocks noChangeArrowheads="1"/>
          </p:cNvSpPr>
          <p:nvPr/>
        </p:nvSpPr>
        <p:spPr bwMode="auto">
          <a:xfrm>
            <a:off x="8763000" y="5105400"/>
            <a:ext cx="306388" cy="306388"/>
          </a:xfrm>
          <a:prstGeom prst="rect">
            <a:avLst/>
          </a:prstGeom>
          <a:solidFill>
            <a:schemeClr val="bg1"/>
          </a:solidFill>
          <a:ln w="25400">
            <a:solidFill>
              <a:schemeClr val="tx1"/>
            </a:solidFill>
            <a:miter lim="800000"/>
            <a:headEnd/>
            <a:tailEnd/>
          </a:ln>
          <a:effectLst/>
        </p:spPr>
        <p:txBody>
          <a:bodyPr wrap="none" lIns="90000" tIns="46800" rIns="90000" bIns="46800" anchor="ctr"/>
          <a:lstStyle/>
          <a:p>
            <a:pPr algn="ctr"/>
            <a:endParaRPr lang="zh-CN" altLang="zh-CN" b="1"/>
          </a:p>
        </p:txBody>
      </p:sp>
      <p:sp>
        <p:nvSpPr>
          <p:cNvPr id="113948" name="Rectangle 284"/>
          <p:cNvSpPr>
            <a:spLocks noChangeArrowheads="1"/>
          </p:cNvSpPr>
          <p:nvPr/>
        </p:nvSpPr>
        <p:spPr bwMode="auto">
          <a:xfrm>
            <a:off x="9067800" y="51054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49" name="Oval 285"/>
          <p:cNvSpPr>
            <a:spLocks noChangeArrowheads="1"/>
          </p:cNvSpPr>
          <p:nvPr/>
        </p:nvSpPr>
        <p:spPr bwMode="auto">
          <a:xfrm>
            <a:off x="5867400" y="19050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50" name="Rectangle 286"/>
          <p:cNvSpPr>
            <a:spLocks noChangeArrowheads="1"/>
          </p:cNvSpPr>
          <p:nvPr/>
        </p:nvSpPr>
        <p:spPr bwMode="auto">
          <a:xfrm>
            <a:off x="8153400" y="54102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51" name="Oval 287"/>
          <p:cNvSpPr>
            <a:spLocks noChangeArrowheads="1"/>
          </p:cNvSpPr>
          <p:nvPr/>
        </p:nvSpPr>
        <p:spPr bwMode="auto">
          <a:xfrm>
            <a:off x="5715000" y="27432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52" name="Rectangle 288"/>
          <p:cNvSpPr>
            <a:spLocks noChangeArrowheads="1"/>
          </p:cNvSpPr>
          <p:nvPr/>
        </p:nvSpPr>
        <p:spPr bwMode="auto">
          <a:xfrm>
            <a:off x="8763000" y="5715000"/>
            <a:ext cx="306388" cy="306388"/>
          </a:xfrm>
          <a:prstGeom prst="rect">
            <a:avLst/>
          </a:prstGeom>
          <a:noFill/>
          <a:ln w="25400">
            <a:solidFill>
              <a:schemeClr val="tx1"/>
            </a:solidFill>
            <a:miter lim="800000"/>
            <a:headEnd/>
            <a:tailEnd/>
          </a:ln>
          <a:effectLst/>
        </p:spPr>
        <p:txBody>
          <a:bodyPr wrap="none" lIns="90000" tIns="46800" rIns="90000" bIns="46800" anchor="ctr"/>
          <a:lstStyle/>
          <a:p>
            <a:pPr algn="ctr"/>
            <a:r>
              <a:rPr lang="en-US" altLang="zh-CN" b="1"/>
              <a:t>Q</a:t>
            </a:r>
          </a:p>
        </p:txBody>
      </p:sp>
      <p:sp>
        <p:nvSpPr>
          <p:cNvPr id="113953" name="Text Box 289"/>
          <p:cNvSpPr txBox="1">
            <a:spLocks noChangeArrowheads="1"/>
          </p:cNvSpPr>
          <p:nvPr/>
        </p:nvSpPr>
        <p:spPr bwMode="auto">
          <a:xfrm>
            <a:off x="6079732" y="4843444"/>
            <a:ext cx="1331110" cy="371513"/>
          </a:xfrm>
          <a:prstGeom prst="rect">
            <a:avLst/>
          </a:prstGeom>
          <a:noFill/>
          <a:ln w="25400">
            <a:noFill/>
            <a:miter lim="800000"/>
            <a:headEnd/>
            <a:tailEnd/>
          </a:ln>
          <a:effectLst/>
        </p:spPr>
        <p:txBody>
          <a:bodyPr wrap="none" lIns="90000" tIns="46800" rIns="90000" bIns="46800" anchor="ctr">
            <a:spAutoFit/>
          </a:bodyPr>
          <a:lstStyle/>
          <a:p>
            <a:pPr algn="ctr">
              <a:spcBef>
                <a:spcPct val="50000"/>
              </a:spcBef>
            </a:pPr>
            <a:r>
              <a:rPr lang="en-US" altLang="zh-CN" b="1"/>
              <a:t>( </a:t>
            </a:r>
            <a:r>
              <a:rPr lang="en-US" altLang="zh-CN" b="1">
                <a:solidFill>
                  <a:schemeClr val="hlink"/>
                </a:solidFill>
              </a:rPr>
              <a:t>2</a:t>
            </a:r>
            <a:r>
              <a:rPr lang="en-US" altLang="zh-CN" b="1"/>
              <a:t>, </a:t>
            </a:r>
            <a:r>
              <a:rPr lang="en-US" altLang="zh-CN" b="1">
                <a:solidFill>
                  <a:srgbClr val="FF0000"/>
                </a:solidFill>
              </a:rPr>
              <a:t>4</a:t>
            </a:r>
            <a:r>
              <a:rPr lang="en-US" altLang="zh-CN" b="1"/>
              <a:t>, </a:t>
            </a:r>
            <a:r>
              <a:rPr lang="en-US" altLang="zh-CN" b="1">
                <a:solidFill>
                  <a:schemeClr val="accent1"/>
                </a:solidFill>
              </a:rPr>
              <a:t>1</a:t>
            </a:r>
            <a:r>
              <a:rPr lang="en-US" altLang="zh-CN" b="1"/>
              <a:t>, </a:t>
            </a:r>
            <a:r>
              <a:rPr lang="en-US" altLang="zh-CN" b="1">
                <a:solidFill>
                  <a:srgbClr val="CC00CC"/>
                </a:solidFill>
              </a:rPr>
              <a:t>3</a:t>
            </a:r>
            <a:r>
              <a:rPr lang="en-US" altLang="zh-CN" b="1"/>
              <a:t> )</a:t>
            </a:r>
          </a:p>
        </p:txBody>
      </p:sp>
      <p:sp>
        <p:nvSpPr>
          <p:cNvPr id="113954" name="Oval 290"/>
          <p:cNvSpPr>
            <a:spLocks noChangeArrowheads="1"/>
          </p:cNvSpPr>
          <p:nvPr/>
        </p:nvSpPr>
        <p:spPr bwMode="auto">
          <a:xfrm>
            <a:off x="5715000" y="3657600"/>
            <a:ext cx="228600" cy="228600"/>
          </a:xfrm>
          <a:prstGeom prst="ellipse">
            <a:avLst/>
          </a:prstGeom>
          <a:solidFill>
            <a:srgbClr val="CCFFCC">
              <a:alpha val="50000"/>
            </a:srgbClr>
          </a:solidFill>
          <a:ln w="25400">
            <a:solidFill>
              <a:schemeClr val="tx1"/>
            </a:solidFill>
            <a:round/>
            <a:headEnd/>
            <a:tailEnd/>
          </a:ln>
          <a:effectLst/>
        </p:spPr>
        <p:txBody>
          <a:bodyPr wrap="none" lIns="90000" tIns="46800" rIns="90000" bIns="46800" anchor="ctr"/>
          <a:lstStyle/>
          <a:p>
            <a:endParaRPr lang="zh-CN" altLang="en-US"/>
          </a:p>
        </p:txBody>
      </p:sp>
      <p:sp>
        <p:nvSpPr>
          <p:cNvPr id="113955" name="AutoShape 291" descr="再生纸"/>
          <p:cNvSpPr>
            <a:spLocks noChangeArrowheads="1"/>
          </p:cNvSpPr>
          <p:nvPr/>
        </p:nvSpPr>
        <p:spPr bwMode="auto">
          <a:xfrm>
            <a:off x="2209800" y="5334000"/>
            <a:ext cx="5638800" cy="914400"/>
          </a:xfrm>
          <a:prstGeom prst="roundRect">
            <a:avLst>
              <a:gd name="adj" fmla="val 9560"/>
            </a:avLst>
          </a:prstGeom>
          <a:blipFill dpi="0" rotWithShape="0">
            <a:blip r:embed="rId7" cstate="print"/>
            <a:srcRect/>
            <a:tile tx="0" ty="0" sx="100000" sy="100000" flip="none" algn="tl"/>
          </a:blipFill>
          <a:ln w="25400">
            <a:noFill/>
            <a:round/>
            <a:headEnd/>
            <a:tailEnd/>
          </a:ln>
          <a:effectLst>
            <a:outerShdw dist="107763" dir="2700000" algn="ctr" rotWithShape="0">
              <a:schemeClr val="bg2"/>
            </a:outerShdw>
          </a:effectLst>
        </p:spPr>
        <p:txBody>
          <a:bodyPr anchor="ctr"/>
          <a:lstStyle/>
          <a:p>
            <a:pPr marL="661988" indent="-661988"/>
            <a:r>
              <a:rPr lang="en-US" altLang="zh-CN" sz="2000" b="1" dirty="0">
                <a:solidFill>
                  <a:schemeClr val="hlink"/>
                </a:solidFill>
              </a:rPr>
              <a:t>Note:</a:t>
            </a:r>
            <a:r>
              <a:rPr lang="en-US" altLang="zh-CN" sz="2000" b="1" dirty="0"/>
              <a:t> </a:t>
            </a:r>
            <a:r>
              <a:rPr lang="zh-CN" altLang="en-US" sz="2000" b="1" dirty="0"/>
              <a:t>并不需要完整地构造这棵树</a:t>
            </a:r>
            <a:r>
              <a:rPr lang="en-US" altLang="zh-CN" sz="2000" b="1" dirty="0"/>
              <a:t>.  </a:t>
            </a:r>
            <a:r>
              <a:rPr lang="zh-CN" altLang="en-US" sz="2000" b="1" dirty="0"/>
              <a:t>这棵游戏树只是一个想法</a:t>
            </a:r>
            <a:r>
              <a:rPr lang="en-US" altLang="zh-CN" sz="2000" b="1" dirty="0"/>
              <a:t>.</a:t>
            </a:r>
          </a:p>
        </p:txBody>
      </p:sp>
      <p:sp>
        <p:nvSpPr>
          <p:cNvPr id="113956" name="Text Box 292"/>
          <p:cNvSpPr txBox="1">
            <a:spLocks noChangeArrowheads="1"/>
          </p:cNvSpPr>
          <p:nvPr/>
        </p:nvSpPr>
        <p:spPr bwMode="auto">
          <a:xfrm>
            <a:off x="1524001" y="6524625"/>
            <a:ext cx="900113" cy="336550"/>
          </a:xfrm>
          <a:prstGeom prst="rect">
            <a:avLst/>
          </a:prstGeom>
          <a:noFill/>
          <a:ln w="25400">
            <a:noFill/>
            <a:miter lim="800000"/>
            <a:headEnd/>
            <a:tailEnd/>
          </a:ln>
          <a:effectLst/>
        </p:spPr>
        <p:txBody>
          <a:bodyPr>
            <a:spAutoFit/>
          </a:bodyPr>
          <a:lstStyle/>
          <a:p>
            <a:pPr>
              <a:spcBef>
                <a:spcPct val="50000"/>
              </a:spcBef>
            </a:pPr>
            <a:r>
              <a:rPr lang="en-US" altLang="zh-CN" sz="1600" b="1"/>
              <a:t>4/10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890"/>
                                        </p:tgtEl>
                                        <p:attrNameLst>
                                          <p:attrName>style.visibility</p:attrName>
                                        </p:attrNameLst>
                                      </p:cBhvr>
                                      <p:to>
                                        <p:strVal val="visible"/>
                                      </p:to>
                                    </p:set>
                                    <p:animEffect transition="in" filter="wipe(left)">
                                      <p:cBhvr>
                                        <p:cTn id="7" dur="500"/>
                                        <p:tgtEl>
                                          <p:spTgt spid="11389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113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39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113908"/>
                                        </p:tgtEl>
                                        <p:attrNameLst>
                                          <p:attrName>style.visibility</p:attrName>
                                        </p:attrNameLst>
                                      </p:cBhvr>
                                      <p:to>
                                        <p:strVal val="visible"/>
                                      </p:to>
                                    </p:set>
                                    <p:animEffect transition="in" filter="box(out)">
                                      <p:cBhvr>
                                        <p:cTn id="19" dur="500"/>
                                        <p:tgtEl>
                                          <p:spTgt spid="113908"/>
                                        </p:tgtEl>
                                      </p:cBhvr>
                                    </p:animEffect>
                                  </p:childTnLst>
                                  <p:subTnLst>
                                    <p:audio>
                                      <p:cMediaNode>
                                        <p:cTn display="0" masterRel="sameClick">
                                          <p:stCondLst>
                                            <p:cond evt="begin" delay="0">
                                              <p:tn val="17"/>
                                            </p:cond>
                                          </p:stCondLst>
                                          <p:endCondLst>
                                            <p:cond evt="onStopAudio" delay="0">
                                              <p:tgtEl>
                                                <p:sldTgt/>
                                              </p:tgtEl>
                                            </p:cond>
                                          </p:endCondLst>
                                        </p:cTn>
                                        <p:tgtEl>
                                          <p:sndTgt r:embed="rId3" name="DING.WAV"/>
                                        </p:tgtEl>
                                      </p:cMediaNode>
                                    </p:audio>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139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13911"/>
                                        </p:tgtEl>
                                        <p:attrNameLst>
                                          <p:attrName>style.visibility</p:attrName>
                                        </p:attrNameLst>
                                      </p:cBhvr>
                                      <p:to>
                                        <p:strVal val="visible"/>
                                      </p:to>
                                    </p:set>
                                    <p:animEffect transition="in" filter="box(out)">
                                      <p:cBhvr>
                                        <p:cTn id="28" dur="500"/>
                                        <p:tgtEl>
                                          <p:spTgt spid="113911"/>
                                        </p:tgtEl>
                                      </p:cBhvr>
                                    </p:animEffect>
                                  </p:childTnLst>
                                  <p:subTnLst>
                                    <p:audio>
                                      <p:cMediaNode>
                                        <p:cTn display="0" masterRel="sameClick">
                                          <p:stCondLst>
                                            <p:cond evt="begin" delay="0">
                                              <p:tn val="26"/>
                                            </p:cond>
                                          </p:stCondLst>
                                          <p:endCondLst>
                                            <p:cond evt="onStopAudio" delay="0">
                                              <p:tgtEl>
                                                <p:sldTgt/>
                                              </p:tgtEl>
                                            </p:cond>
                                          </p:endCondLst>
                                        </p:cTn>
                                        <p:tgtEl>
                                          <p:sndTgt r:embed="rId3" name="DING.WAV"/>
                                        </p:tgtEl>
                                      </p:cMediaNode>
                                    </p:audio>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3912"/>
                                        </p:tgtEl>
                                        <p:attrNameLst>
                                          <p:attrName>style.visibility</p:attrName>
                                        </p:attrNameLst>
                                      </p:cBhvr>
                                      <p:to>
                                        <p:strVal val="visible"/>
                                      </p:to>
                                    </p:set>
                                    <p:animEffect transition="in" filter="wipe(up)">
                                      <p:cBhvr>
                                        <p:cTn id="33" dur="500"/>
                                        <p:tgtEl>
                                          <p:spTgt spid="113912"/>
                                        </p:tgtEl>
                                      </p:cBhvr>
                                    </p:animEffect>
                                  </p:childTnLst>
                                  <p:subTnLst>
                                    <p:audio>
                                      <p:cMediaNode>
                                        <p:cTn display="0" masterRel="sameClick">
                                          <p:stCondLst>
                                            <p:cond evt="begin" delay="0">
                                              <p:tn val="31"/>
                                            </p:cond>
                                          </p:stCondLst>
                                          <p:endCondLst>
                                            <p:cond evt="onStopAudio" delay="0">
                                              <p:tgtEl>
                                                <p:sldTgt/>
                                              </p:tgtEl>
                                            </p:cond>
                                          </p:endCondLst>
                                        </p:cTn>
                                        <p:tgtEl>
                                          <p:sndTgt r:embed="rId4" name="GUNSHOT.WAV"/>
                                        </p:tgtEl>
                                      </p:cMediaNode>
                                    </p:audio>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913"/>
                                        </p:tgtEl>
                                        <p:attrNameLst>
                                          <p:attrName>style.visibility</p:attrName>
                                        </p:attrNameLst>
                                      </p:cBhvr>
                                      <p:to>
                                        <p:strVal val="visible"/>
                                      </p:to>
                                    </p:set>
                                    <p:animEffect transition="in" filter="dissolve">
                                      <p:cBhvr>
                                        <p:cTn id="38" dur="500"/>
                                        <p:tgtEl>
                                          <p:spTgt spid="113913"/>
                                        </p:tgtEl>
                                      </p:cBhvr>
                                    </p:animEffect>
                                  </p:childTnLst>
                                  <p:subTnLst>
                                    <p:audio>
                                      <p:cMediaNode>
                                        <p:cTn display="0" masterRel="sameClick">
                                          <p:stCondLst>
                                            <p:cond evt="begin" delay="0">
                                              <p:tn val="36"/>
                                            </p:cond>
                                          </p:stCondLst>
                                          <p:endCondLst>
                                            <p:cond evt="onStopAudio" delay="0">
                                              <p:tgtEl>
                                                <p:sldTgt/>
                                              </p:tgtEl>
                                            </p:cond>
                                          </p:endCondLst>
                                        </p:cTn>
                                        <p:tgtEl>
                                          <p:sndTgt r:embed="rId5" name="CHIMES.WAV"/>
                                        </p:tgtEl>
                                      </p:cMediaNode>
                                    </p:audio>
                                  </p:sub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113914"/>
                                        </p:tgtEl>
                                        <p:attrNameLst>
                                          <p:attrName>style.visibility</p:attrName>
                                        </p:attrNameLst>
                                      </p:cBhvr>
                                      <p:to>
                                        <p:strVal val="visible"/>
                                      </p:to>
                                    </p:set>
                                    <p:animEffect transition="in" filter="box(out)">
                                      <p:cBhvr>
                                        <p:cTn id="43" dur="500"/>
                                        <p:tgtEl>
                                          <p:spTgt spid="113914"/>
                                        </p:tgtEl>
                                      </p:cBhvr>
                                    </p:animEffect>
                                  </p:childTnLst>
                                  <p:subTnLst>
                                    <p:audio>
                                      <p:cMediaNode>
                                        <p:cTn display="0" masterRel="sameClick">
                                          <p:stCondLst>
                                            <p:cond evt="begin" delay="0">
                                              <p:tn val="41"/>
                                            </p:cond>
                                          </p:stCondLst>
                                          <p:endCondLst>
                                            <p:cond evt="onStopAudio" delay="0">
                                              <p:tgtEl>
                                                <p:sldTgt/>
                                              </p:tgtEl>
                                            </p:cond>
                                          </p:endCondLst>
                                        </p:cTn>
                                        <p:tgtEl>
                                          <p:sndTgt r:embed="rId3" name="DING.WAV"/>
                                        </p:tgtEl>
                                      </p:cMediaNode>
                                    </p:audio>
                                  </p:sub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139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113916"/>
                                        </p:tgtEl>
                                        <p:attrNameLst>
                                          <p:attrName>style.visibility</p:attrName>
                                        </p:attrNameLst>
                                      </p:cBhvr>
                                      <p:to>
                                        <p:strVal val="visible"/>
                                      </p:to>
                                    </p:set>
                                    <p:animEffect transition="in" filter="box(out)">
                                      <p:cBhvr>
                                        <p:cTn id="52" dur="500"/>
                                        <p:tgtEl>
                                          <p:spTgt spid="113916"/>
                                        </p:tgtEl>
                                      </p:cBhvr>
                                    </p:animEffect>
                                  </p:childTnLst>
                                  <p:subTnLst>
                                    <p:audio>
                                      <p:cMediaNode>
                                        <p:cTn display="0" masterRel="sameClick">
                                          <p:stCondLst>
                                            <p:cond evt="begin" delay="0">
                                              <p:tn val="50"/>
                                            </p:cond>
                                          </p:stCondLst>
                                          <p:endCondLst>
                                            <p:cond evt="onStopAudio" delay="0">
                                              <p:tgtEl>
                                                <p:sldTgt/>
                                              </p:tgtEl>
                                            </p:cond>
                                          </p:endCondLst>
                                        </p:cTn>
                                        <p:tgtEl>
                                          <p:sndTgt r:embed="rId3" name="DING.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13917"/>
                                        </p:tgtEl>
                                        <p:attrNameLst>
                                          <p:attrName>style.visibility</p:attrName>
                                        </p:attrNameLst>
                                      </p:cBhvr>
                                      <p:to>
                                        <p:strVal val="visible"/>
                                      </p:to>
                                    </p:set>
                                    <p:animEffect transition="in" filter="wipe(up)">
                                      <p:cBhvr>
                                        <p:cTn id="57" dur="500"/>
                                        <p:tgtEl>
                                          <p:spTgt spid="113917"/>
                                        </p:tgtEl>
                                      </p:cBhvr>
                                    </p:animEffect>
                                  </p:childTnLst>
                                  <p:subTnLst>
                                    <p:audio>
                                      <p:cMediaNode>
                                        <p:cTn display="0" masterRel="sameClick">
                                          <p:stCondLst>
                                            <p:cond evt="begin" delay="0">
                                              <p:tn val="55"/>
                                            </p:cond>
                                          </p:stCondLst>
                                          <p:endCondLst>
                                            <p:cond evt="onStopAudio" delay="0">
                                              <p:tgtEl>
                                                <p:sldTgt/>
                                              </p:tgtEl>
                                            </p:cond>
                                          </p:endCondLst>
                                        </p:cTn>
                                        <p:tgtEl>
                                          <p:sndTgt r:embed="rId4" name="GUNSHOT.WAV"/>
                                        </p:tgtEl>
                                      </p:cMediaNode>
                                    </p:audio>
                                  </p:sub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3918"/>
                                        </p:tgtEl>
                                        <p:attrNameLst>
                                          <p:attrName>style.visibility</p:attrName>
                                        </p:attrNameLst>
                                      </p:cBhvr>
                                      <p:to>
                                        <p:strVal val="visible"/>
                                      </p:to>
                                    </p:set>
                                    <p:animEffect transition="in" filter="dissolve">
                                      <p:cBhvr>
                                        <p:cTn id="62" dur="500"/>
                                        <p:tgtEl>
                                          <p:spTgt spid="113918"/>
                                        </p:tgtEl>
                                      </p:cBhvr>
                                    </p:animEffect>
                                  </p:childTnLst>
                                  <p:subTnLst>
                                    <p:audio>
                                      <p:cMediaNode>
                                        <p:cTn display="0" masterRel="sameClick">
                                          <p:stCondLst>
                                            <p:cond evt="begin" delay="0">
                                              <p:tn val="60"/>
                                            </p:cond>
                                          </p:stCondLst>
                                          <p:endCondLst>
                                            <p:cond evt="onStopAudio" delay="0">
                                              <p:tgtEl>
                                                <p:sldTgt/>
                                              </p:tgtEl>
                                            </p:cond>
                                          </p:endCondLst>
                                        </p:cTn>
                                        <p:tgtEl>
                                          <p:sndTgt r:embed="rId5" name="CHIMES.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113919"/>
                                        </p:tgtEl>
                                        <p:attrNameLst>
                                          <p:attrName>style.visibility</p:attrName>
                                        </p:attrNameLst>
                                      </p:cBhvr>
                                      <p:to>
                                        <p:strVal val="visible"/>
                                      </p:to>
                                    </p:set>
                                    <p:animEffect transition="in" filter="box(out)">
                                      <p:cBhvr>
                                        <p:cTn id="67" dur="500"/>
                                        <p:tgtEl>
                                          <p:spTgt spid="113919"/>
                                        </p:tgtEl>
                                      </p:cBhvr>
                                    </p:animEffect>
                                  </p:childTnLst>
                                  <p:subTnLst>
                                    <p:audio>
                                      <p:cMediaNode>
                                        <p:cTn display="0" masterRel="sameClick">
                                          <p:stCondLst>
                                            <p:cond evt="begin" delay="0">
                                              <p:tn val="65"/>
                                            </p:cond>
                                          </p:stCondLst>
                                          <p:endCondLst>
                                            <p:cond evt="onStopAudio" delay="0">
                                              <p:tgtEl>
                                                <p:sldTgt/>
                                              </p:tgtEl>
                                            </p:cond>
                                          </p:endCondLst>
                                        </p:cTn>
                                        <p:tgtEl>
                                          <p:sndTgt r:embed="rId3" name="DING.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13920"/>
                                        </p:tgtEl>
                                        <p:attrNameLst>
                                          <p:attrName>style.visibility</p:attrName>
                                        </p:attrNameLst>
                                      </p:cBhvr>
                                      <p:to>
                                        <p:strVal val="visible"/>
                                      </p:to>
                                    </p:set>
                                    <p:animEffect transition="in" filter="wipe(up)">
                                      <p:cBhvr>
                                        <p:cTn id="72" dur="500"/>
                                        <p:tgtEl>
                                          <p:spTgt spid="113920"/>
                                        </p:tgtEl>
                                      </p:cBhvr>
                                    </p:animEffect>
                                  </p:childTnLst>
                                  <p:subTnLst>
                                    <p:audio>
                                      <p:cMediaNode>
                                        <p:cTn display="0" masterRel="sameClick">
                                          <p:stCondLst>
                                            <p:cond evt="begin" delay="0">
                                              <p:tn val="70"/>
                                            </p:cond>
                                          </p:stCondLst>
                                          <p:endCondLst>
                                            <p:cond evt="onStopAudio" delay="0">
                                              <p:tgtEl>
                                                <p:sldTgt/>
                                              </p:tgtEl>
                                            </p:cond>
                                          </p:endCondLst>
                                        </p:cTn>
                                        <p:tgtEl>
                                          <p:sndTgt r:embed="rId4" name="GUNSHOT.WAV"/>
                                        </p:tgtEl>
                                      </p:cMediaNode>
                                    </p:audio>
                                  </p:sub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13921"/>
                                        </p:tgtEl>
                                        <p:attrNameLst>
                                          <p:attrName>style.visibility</p:attrName>
                                        </p:attrNameLst>
                                      </p:cBhvr>
                                      <p:to>
                                        <p:strVal val="visible"/>
                                      </p:to>
                                    </p:set>
                                    <p:animEffect transition="in" filter="dissolve">
                                      <p:cBhvr>
                                        <p:cTn id="77" dur="500"/>
                                        <p:tgtEl>
                                          <p:spTgt spid="113921"/>
                                        </p:tgtEl>
                                      </p:cBhvr>
                                    </p:animEffect>
                                  </p:childTnLst>
                                  <p:subTnLst>
                                    <p:audio>
                                      <p:cMediaNode>
                                        <p:cTn display="0" masterRel="sameClick">
                                          <p:stCondLst>
                                            <p:cond evt="begin" delay="0">
                                              <p:tn val="75"/>
                                            </p:cond>
                                          </p:stCondLst>
                                          <p:endCondLst>
                                            <p:cond evt="onStopAudio" delay="0">
                                              <p:tgtEl>
                                                <p:sldTgt/>
                                              </p:tgtEl>
                                            </p:cond>
                                          </p:endCondLst>
                                        </p:cTn>
                                        <p:tgtEl>
                                          <p:sndTgt r:embed="rId5" name="CHIMES.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13922"/>
                                        </p:tgtEl>
                                        <p:attrNameLst>
                                          <p:attrName>style.visibility</p:attrName>
                                        </p:attrNameLst>
                                      </p:cBhvr>
                                      <p:to>
                                        <p:strVal val="visible"/>
                                      </p:to>
                                    </p:set>
                                    <p:animEffect transition="in" filter="wipe(up)">
                                      <p:cBhvr>
                                        <p:cTn id="82" dur="500"/>
                                        <p:tgtEl>
                                          <p:spTgt spid="113922"/>
                                        </p:tgtEl>
                                      </p:cBhvr>
                                    </p:animEffect>
                                  </p:childTnLst>
                                  <p:subTnLst>
                                    <p:audio>
                                      <p:cMediaNode>
                                        <p:cTn display="0" masterRel="sameClick">
                                          <p:stCondLst>
                                            <p:cond evt="begin" delay="0">
                                              <p:tn val="80"/>
                                            </p:cond>
                                          </p:stCondLst>
                                          <p:endCondLst>
                                            <p:cond evt="onStopAudio" delay="0">
                                              <p:tgtEl>
                                                <p:sldTgt/>
                                              </p:tgtEl>
                                            </p:cond>
                                          </p:endCondLst>
                                        </p:cTn>
                                        <p:tgtEl>
                                          <p:sndTgt r:embed="rId4" name="GUNSHOT.WAV"/>
                                        </p:tgtEl>
                                      </p:cMediaNode>
                                    </p:audio>
                                  </p:sub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13923"/>
                                        </p:tgtEl>
                                        <p:attrNameLst>
                                          <p:attrName>style.visibility</p:attrName>
                                        </p:attrNameLst>
                                      </p:cBhvr>
                                      <p:to>
                                        <p:strVal val="visible"/>
                                      </p:to>
                                    </p:set>
                                    <p:animEffect transition="in" filter="dissolve">
                                      <p:cBhvr>
                                        <p:cTn id="87" dur="500"/>
                                        <p:tgtEl>
                                          <p:spTgt spid="113923"/>
                                        </p:tgtEl>
                                      </p:cBhvr>
                                    </p:animEffect>
                                  </p:childTnLst>
                                  <p:subTnLst>
                                    <p:audio>
                                      <p:cMediaNode>
                                        <p:cTn display="0" masterRel="sameClick">
                                          <p:stCondLst>
                                            <p:cond evt="begin" delay="0">
                                              <p:tn val="85"/>
                                            </p:cond>
                                          </p:stCondLst>
                                          <p:endCondLst>
                                            <p:cond evt="onStopAudio" delay="0">
                                              <p:tgtEl>
                                                <p:sldTgt/>
                                              </p:tgtEl>
                                            </p:cond>
                                          </p:endCondLst>
                                        </p:cTn>
                                        <p:tgtEl>
                                          <p:sndTgt r:embed="rId5" name="CHIMES.WAV"/>
                                        </p:tgtEl>
                                      </p:cMediaNode>
                                    </p:audio>
                                  </p:sub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113924"/>
                                        </p:tgtEl>
                                        <p:attrNameLst>
                                          <p:attrName>style.visibility</p:attrName>
                                        </p:attrNameLst>
                                      </p:cBhvr>
                                      <p:to>
                                        <p:strVal val="visible"/>
                                      </p:to>
                                    </p:set>
                                    <p:animEffect transition="in" filter="box(out)">
                                      <p:cBhvr>
                                        <p:cTn id="92" dur="500"/>
                                        <p:tgtEl>
                                          <p:spTgt spid="113924"/>
                                        </p:tgtEl>
                                      </p:cBhvr>
                                    </p:animEffect>
                                  </p:childTnLst>
                                  <p:subTnLst>
                                    <p:audio>
                                      <p:cMediaNode>
                                        <p:cTn display="0" masterRel="sameClick">
                                          <p:stCondLst>
                                            <p:cond evt="begin" delay="0">
                                              <p:tn val="90"/>
                                            </p:cond>
                                          </p:stCondLst>
                                          <p:endCondLst>
                                            <p:cond evt="onStopAudio" delay="0">
                                              <p:tgtEl>
                                                <p:sldTgt/>
                                              </p:tgtEl>
                                            </p:cond>
                                          </p:endCondLst>
                                        </p:cTn>
                                        <p:tgtEl>
                                          <p:sndTgt r:embed="rId3" name="DING.WAV"/>
                                        </p:tgtEl>
                                      </p:cMediaNode>
                                    </p:audio>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1139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4" presetClass="entr" presetSubtype="32" fill="hold" grpId="0" nodeType="clickEffect">
                                  <p:stCondLst>
                                    <p:cond delay="0"/>
                                  </p:stCondLst>
                                  <p:childTnLst>
                                    <p:set>
                                      <p:cBhvr>
                                        <p:cTn id="100" dur="1" fill="hold">
                                          <p:stCondLst>
                                            <p:cond delay="0"/>
                                          </p:stCondLst>
                                        </p:cTn>
                                        <p:tgtEl>
                                          <p:spTgt spid="113926"/>
                                        </p:tgtEl>
                                        <p:attrNameLst>
                                          <p:attrName>style.visibility</p:attrName>
                                        </p:attrNameLst>
                                      </p:cBhvr>
                                      <p:to>
                                        <p:strVal val="visible"/>
                                      </p:to>
                                    </p:set>
                                    <p:animEffect transition="in" filter="box(out)">
                                      <p:cBhvr>
                                        <p:cTn id="101" dur="500"/>
                                        <p:tgtEl>
                                          <p:spTgt spid="113926"/>
                                        </p:tgtEl>
                                      </p:cBhvr>
                                    </p:animEffect>
                                  </p:childTnLst>
                                  <p:subTnLst>
                                    <p:audio>
                                      <p:cMediaNode>
                                        <p:cTn display="0" masterRel="sameClick">
                                          <p:stCondLst>
                                            <p:cond evt="begin" delay="0">
                                              <p:tn val="99"/>
                                            </p:cond>
                                          </p:stCondLst>
                                          <p:endCondLst>
                                            <p:cond evt="onStopAudio" delay="0">
                                              <p:tgtEl>
                                                <p:sldTgt/>
                                              </p:tgtEl>
                                            </p:cond>
                                          </p:endCondLst>
                                        </p:cTn>
                                        <p:tgtEl>
                                          <p:sndTgt r:embed="rId3" name="DING.WAV"/>
                                        </p:tgtEl>
                                      </p:cMediaNode>
                                    </p:audio>
                                  </p:sub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499"/>
                                          </p:stCondLst>
                                        </p:cTn>
                                        <p:tgtEl>
                                          <p:spTgt spid="113927"/>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4" presetClass="entr" presetSubtype="32" fill="hold" grpId="0" nodeType="clickEffect">
                                  <p:stCondLst>
                                    <p:cond delay="0"/>
                                  </p:stCondLst>
                                  <p:childTnLst>
                                    <p:set>
                                      <p:cBhvr>
                                        <p:cTn id="109" dur="1" fill="hold">
                                          <p:stCondLst>
                                            <p:cond delay="0"/>
                                          </p:stCondLst>
                                        </p:cTn>
                                        <p:tgtEl>
                                          <p:spTgt spid="113928"/>
                                        </p:tgtEl>
                                        <p:attrNameLst>
                                          <p:attrName>style.visibility</p:attrName>
                                        </p:attrNameLst>
                                      </p:cBhvr>
                                      <p:to>
                                        <p:strVal val="visible"/>
                                      </p:to>
                                    </p:set>
                                    <p:animEffect transition="in" filter="box(out)">
                                      <p:cBhvr>
                                        <p:cTn id="110" dur="500"/>
                                        <p:tgtEl>
                                          <p:spTgt spid="113928"/>
                                        </p:tgtEl>
                                      </p:cBhvr>
                                    </p:animEffect>
                                  </p:childTnLst>
                                  <p:subTnLst>
                                    <p:audio>
                                      <p:cMediaNode>
                                        <p:cTn display="0" masterRel="sameClick">
                                          <p:stCondLst>
                                            <p:cond evt="begin" delay="0">
                                              <p:tn val="108"/>
                                            </p:cond>
                                          </p:stCondLst>
                                          <p:endCondLst>
                                            <p:cond evt="onStopAudio" delay="0">
                                              <p:tgtEl>
                                                <p:sldTgt/>
                                              </p:tgtEl>
                                            </p:cond>
                                          </p:endCondLst>
                                        </p:cTn>
                                        <p:tgtEl>
                                          <p:sndTgt r:embed="rId3" name="DING.WAV"/>
                                        </p:tgtEl>
                                      </p:cMediaNode>
                                    </p:audio>
                                  </p:sub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113929"/>
                                        </p:tgtEl>
                                        <p:attrNameLst>
                                          <p:attrName>style.visibility</p:attrName>
                                        </p:attrNameLst>
                                      </p:cBhvr>
                                      <p:to>
                                        <p:strVal val="visible"/>
                                      </p:to>
                                    </p:set>
                                    <p:animEffect transition="in" filter="wipe(up)">
                                      <p:cBhvr>
                                        <p:cTn id="115" dur="500"/>
                                        <p:tgtEl>
                                          <p:spTgt spid="113929"/>
                                        </p:tgtEl>
                                      </p:cBhvr>
                                    </p:animEffect>
                                  </p:childTnLst>
                                  <p:subTnLst>
                                    <p:audio>
                                      <p:cMediaNode>
                                        <p:cTn display="0" masterRel="sameClick">
                                          <p:stCondLst>
                                            <p:cond evt="begin" delay="0">
                                              <p:tn val="113"/>
                                            </p:cond>
                                          </p:stCondLst>
                                          <p:endCondLst>
                                            <p:cond evt="onStopAudio" delay="0">
                                              <p:tgtEl>
                                                <p:sldTgt/>
                                              </p:tgtEl>
                                            </p:cond>
                                          </p:endCondLst>
                                        </p:cTn>
                                        <p:tgtEl>
                                          <p:sndTgt r:embed="rId4" name="GUNSHOT.WAV"/>
                                        </p:tgtEl>
                                      </p:cMediaNode>
                                    </p:audio>
                                  </p:sub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113930"/>
                                        </p:tgtEl>
                                        <p:attrNameLst>
                                          <p:attrName>style.visibility</p:attrName>
                                        </p:attrNameLst>
                                      </p:cBhvr>
                                      <p:to>
                                        <p:strVal val="visible"/>
                                      </p:to>
                                    </p:set>
                                    <p:animEffect transition="in" filter="dissolve">
                                      <p:cBhvr>
                                        <p:cTn id="120" dur="500"/>
                                        <p:tgtEl>
                                          <p:spTgt spid="113930"/>
                                        </p:tgtEl>
                                      </p:cBhvr>
                                    </p:animEffect>
                                  </p:childTnLst>
                                  <p:subTnLst>
                                    <p:audio>
                                      <p:cMediaNode>
                                        <p:cTn display="0" masterRel="sameClick">
                                          <p:stCondLst>
                                            <p:cond evt="begin" delay="0">
                                              <p:tn val="118"/>
                                            </p:cond>
                                          </p:stCondLst>
                                          <p:endCondLst>
                                            <p:cond evt="onStopAudio" delay="0">
                                              <p:tgtEl>
                                                <p:sldTgt/>
                                              </p:tgtEl>
                                            </p:cond>
                                          </p:endCondLst>
                                        </p:cTn>
                                        <p:tgtEl>
                                          <p:sndTgt r:embed="rId5" name="CHIMES.WAV"/>
                                        </p:tgtEl>
                                      </p:cMediaNode>
                                    </p:audio>
                                  </p:sub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113931"/>
                                        </p:tgtEl>
                                        <p:attrNameLst>
                                          <p:attrName>style.visibility</p:attrName>
                                        </p:attrNameLst>
                                      </p:cBhvr>
                                      <p:to>
                                        <p:strVal val="visible"/>
                                      </p:to>
                                    </p:set>
                                    <p:animEffect transition="in" filter="wipe(up)">
                                      <p:cBhvr>
                                        <p:cTn id="125" dur="500"/>
                                        <p:tgtEl>
                                          <p:spTgt spid="113931"/>
                                        </p:tgtEl>
                                      </p:cBhvr>
                                    </p:animEffect>
                                  </p:childTnLst>
                                  <p:subTnLst>
                                    <p:audio>
                                      <p:cMediaNode>
                                        <p:cTn display="0" masterRel="sameClick">
                                          <p:stCondLst>
                                            <p:cond evt="begin" delay="0">
                                              <p:tn val="123"/>
                                            </p:cond>
                                          </p:stCondLst>
                                          <p:endCondLst>
                                            <p:cond evt="onStopAudio" delay="0">
                                              <p:tgtEl>
                                                <p:sldTgt/>
                                              </p:tgtEl>
                                            </p:cond>
                                          </p:endCondLst>
                                        </p:cTn>
                                        <p:tgtEl>
                                          <p:sndTgt r:embed="rId4" name="GUNSHOT.WAV"/>
                                        </p:tgtEl>
                                      </p:cMediaNode>
                                    </p:audio>
                                  </p:sub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113932"/>
                                        </p:tgtEl>
                                        <p:attrNameLst>
                                          <p:attrName>style.visibility</p:attrName>
                                        </p:attrNameLst>
                                      </p:cBhvr>
                                      <p:to>
                                        <p:strVal val="visible"/>
                                      </p:to>
                                    </p:set>
                                    <p:animEffect transition="in" filter="dissolve">
                                      <p:cBhvr>
                                        <p:cTn id="130" dur="500"/>
                                        <p:tgtEl>
                                          <p:spTgt spid="113932"/>
                                        </p:tgtEl>
                                      </p:cBhvr>
                                    </p:animEffect>
                                  </p:childTnLst>
                                  <p:subTnLst>
                                    <p:audio>
                                      <p:cMediaNode>
                                        <p:cTn display="0" masterRel="sameClick">
                                          <p:stCondLst>
                                            <p:cond evt="begin" delay="0">
                                              <p:tn val="128"/>
                                            </p:cond>
                                          </p:stCondLst>
                                          <p:endCondLst>
                                            <p:cond evt="onStopAudio" delay="0">
                                              <p:tgtEl>
                                                <p:sldTgt/>
                                              </p:tgtEl>
                                            </p:cond>
                                          </p:endCondLst>
                                        </p:cTn>
                                        <p:tgtEl>
                                          <p:sndTgt r:embed="rId5" name="CHIMES.WAV"/>
                                        </p:tgtEl>
                                      </p:cMediaNode>
                                    </p:audio>
                                  </p:subTnLst>
                                </p:cTn>
                              </p:par>
                            </p:childTnLst>
                          </p:cTn>
                        </p:par>
                      </p:childTnLst>
                    </p:cTn>
                  </p:par>
                  <p:par>
                    <p:cTn id="131" fill="hold">
                      <p:stCondLst>
                        <p:cond delay="indefinite"/>
                      </p:stCondLst>
                      <p:childTnLst>
                        <p:par>
                          <p:cTn id="132" fill="hold">
                            <p:stCondLst>
                              <p:cond delay="0"/>
                            </p:stCondLst>
                            <p:childTnLst>
                              <p:par>
                                <p:cTn id="133" presetID="4" presetClass="entr" presetSubtype="32" fill="hold" grpId="0" nodeType="clickEffect">
                                  <p:stCondLst>
                                    <p:cond delay="0"/>
                                  </p:stCondLst>
                                  <p:childTnLst>
                                    <p:set>
                                      <p:cBhvr>
                                        <p:cTn id="134" dur="1" fill="hold">
                                          <p:stCondLst>
                                            <p:cond delay="0"/>
                                          </p:stCondLst>
                                        </p:cTn>
                                        <p:tgtEl>
                                          <p:spTgt spid="113933"/>
                                        </p:tgtEl>
                                        <p:attrNameLst>
                                          <p:attrName>style.visibility</p:attrName>
                                        </p:attrNameLst>
                                      </p:cBhvr>
                                      <p:to>
                                        <p:strVal val="visible"/>
                                      </p:to>
                                    </p:set>
                                    <p:animEffect transition="in" filter="box(out)">
                                      <p:cBhvr>
                                        <p:cTn id="135" dur="500"/>
                                        <p:tgtEl>
                                          <p:spTgt spid="113933"/>
                                        </p:tgtEl>
                                      </p:cBhvr>
                                    </p:animEffect>
                                  </p:childTnLst>
                                  <p:subTnLst>
                                    <p:audio>
                                      <p:cMediaNode>
                                        <p:cTn display="0" masterRel="sameClick">
                                          <p:stCondLst>
                                            <p:cond evt="begin" delay="0">
                                              <p:tn val="133"/>
                                            </p:cond>
                                          </p:stCondLst>
                                          <p:endCondLst>
                                            <p:cond evt="onStopAudio" delay="0">
                                              <p:tgtEl>
                                                <p:sldTgt/>
                                              </p:tgtEl>
                                            </p:cond>
                                          </p:endCondLst>
                                        </p:cTn>
                                        <p:tgtEl>
                                          <p:sndTgt r:embed="rId3" name="DING.WAV"/>
                                        </p:tgtEl>
                                      </p:cMediaNode>
                                    </p:audio>
                                  </p:sub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113934"/>
                                        </p:tgtEl>
                                        <p:attrNameLst>
                                          <p:attrName>style.visibility</p:attrName>
                                        </p:attrNameLst>
                                      </p:cBhvr>
                                      <p:to>
                                        <p:strVal val="visible"/>
                                      </p:to>
                                    </p:set>
                                    <p:animEffect transition="in" filter="wipe(up)">
                                      <p:cBhvr>
                                        <p:cTn id="140" dur="500"/>
                                        <p:tgtEl>
                                          <p:spTgt spid="113934"/>
                                        </p:tgtEl>
                                      </p:cBhvr>
                                    </p:animEffect>
                                  </p:childTnLst>
                                  <p:subTnLst>
                                    <p:audio>
                                      <p:cMediaNode>
                                        <p:cTn display="0" masterRel="sameClick">
                                          <p:stCondLst>
                                            <p:cond evt="begin" delay="0">
                                              <p:tn val="138"/>
                                            </p:cond>
                                          </p:stCondLst>
                                          <p:endCondLst>
                                            <p:cond evt="onStopAudio" delay="0">
                                              <p:tgtEl>
                                                <p:sldTgt/>
                                              </p:tgtEl>
                                            </p:cond>
                                          </p:endCondLst>
                                        </p:cTn>
                                        <p:tgtEl>
                                          <p:sndTgt r:embed="rId4" name="GUNSHOT.WAV"/>
                                        </p:tgtEl>
                                      </p:cMediaNode>
                                    </p:audio>
                                  </p:sub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113935"/>
                                        </p:tgtEl>
                                        <p:attrNameLst>
                                          <p:attrName>style.visibility</p:attrName>
                                        </p:attrNameLst>
                                      </p:cBhvr>
                                      <p:to>
                                        <p:strVal val="visible"/>
                                      </p:to>
                                    </p:set>
                                    <p:animEffect transition="in" filter="dissolve">
                                      <p:cBhvr>
                                        <p:cTn id="145" dur="500"/>
                                        <p:tgtEl>
                                          <p:spTgt spid="113935"/>
                                        </p:tgtEl>
                                      </p:cBhvr>
                                    </p:animEffect>
                                  </p:childTnLst>
                                  <p:subTnLst>
                                    <p:audio>
                                      <p:cMediaNode>
                                        <p:cTn display="0" masterRel="sameClick">
                                          <p:stCondLst>
                                            <p:cond evt="begin" delay="0">
                                              <p:tn val="143"/>
                                            </p:cond>
                                          </p:stCondLst>
                                          <p:endCondLst>
                                            <p:cond evt="onStopAudio" delay="0">
                                              <p:tgtEl>
                                                <p:sldTgt/>
                                              </p:tgtEl>
                                            </p:cond>
                                          </p:endCondLst>
                                        </p:cTn>
                                        <p:tgtEl>
                                          <p:sndTgt r:embed="rId5" name="CHIMES.WAV"/>
                                        </p:tgtEl>
                                      </p:cMediaNode>
                                    </p:audio>
                                  </p:sub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grpId="0" nodeType="clickEffect">
                                  <p:stCondLst>
                                    <p:cond delay="0"/>
                                  </p:stCondLst>
                                  <p:childTnLst>
                                    <p:set>
                                      <p:cBhvr>
                                        <p:cTn id="149" dur="1" fill="hold">
                                          <p:stCondLst>
                                            <p:cond delay="0"/>
                                          </p:stCondLst>
                                        </p:cTn>
                                        <p:tgtEl>
                                          <p:spTgt spid="113936"/>
                                        </p:tgtEl>
                                        <p:attrNameLst>
                                          <p:attrName>style.visibility</p:attrName>
                                        </p:attrNameLst>
                                      </p:cBhvr>
                                      <p:to>
                                        <p:strVal val="visible"/>
                                      </p:to>
                                    </p:set>
                                    <p:animEffect transition="in" filter="wipe(up)">
                                      <p:cBhvr>
                                        <p:cTn id="150" dur="500"/>
                                        <p:tgtEl>
                                          <p:spTgt spid="113936"/>
                                        </p:tgtEl>
                                      </p:cBhvr>
                                    </p:animEffect>
                                  </p:childTnLst>
                                  <p:subTnLst>
                                    <p:audio>
                                      <p:cMediaNode>
                                        <p:cTn display="0" masterRel="sameClick">
                                          <p:stCondLst>
                                            <p:cond evt="begin" delay="0">
                                              <p:tn val="148"/>
                                            </p:cond>
                                          </p:stCondLst>
                                          <p:endCondLst>
                                            <p:cond evt="onStopAudio" delay="0">
                                              <p:tgtEl>
                                                <p:sldTgt/>
                                              </p:tgtEl>
                                            </p:cond>
                                          </p:endCondLst>
                                        </p:cTn>
                                        <p:tgtEl>
                                          <p:sndTgt r:embed="rId4" name="GUNSHOT.WAV"/>
                                        </p:tgtEl>
                                      </p:cMediaNode>
                                    </p:audio>
                                  </p:sub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113937"/>
                                        </p:tgtEl>
                                        <p:attrNameLst>
                                          <p:attrName>style.visibility</p:attrName>
                                        </p:attrNameLst>
                                      </p:cBhvr>
                                      <p:to>
                                        <p:strVal val="visible"/>
                                      </p:to>
                                    </p:set>
                                    <p:animEffect transition="in" filter="dissolve">
                                      <p:cBhvr>
                                        <p:cTn id="155" dur="500"/>
                                        <p:tgtEl>
                                          <p:spTgt spid="113937"/>
                                        </p:tgtEl>
                                      </p:cBhvr>
                                    </p:animEffect>
                                  </p:childTnLst>
                                  <p:subTnLst>
                                    <p:audio>
                                      <p:cMediaNode>
                                        <p:cTn display="0" masterRel="sameClick">
                                          <p:stCondLst>
                                            <p:cond evt="begin" delay="0">
                                              <p:tn val="153"/>
                                            </p:cond>
                                          </p:stCondLst>
                                          <p:endCondLst>
                                            <p:cond evt="onStopAudio" delay="0">
                                              <p:tgtEl>
                                                <p:sldTgt/>
                                              </p:tgtEl>
                                            </p:cond>
                                          </p:endCondLst>
                                        </p:cTn>
                                        <p:tgtEl>
                                          <p:sndTgt r:embed="rId5" name="CHIMES.WAV"/>
                                        </p:tgtEl>
                                      </p:cMediaNode>
                                    </p:audio>
                                  </p:sub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grpId="0" nodeType="clickEffect">
                                  <p:stCondLst>
                                    <p:cond delay="0"/>
                                  </p:stCondLst>
                                  <p:childTnLst>
                                    <p:set>
                                      <p:cBhvr>
                                        <p:cTn id="159" dur="1" fill="hold">
                                          <p:stCondLst>
                                            <p:cond delay="0"/>
                                          </p:stCondLst>
                                        </p:cTn>
                                        <p:tgtEl>
                                          <p:spTgt spid="113938"/>
                                        </p:tgtEl>
                                        <p:attrNameLst>
                                          <p:attrName>style.visibility</p:attrName>
                                        </p:attrNameLst>
                                      </p:cBhvr>
                                      <p:to>
                                        <p:strVal val="visible"/>
                                      </p:to>
                                    </p:set>
                                    <p:animEffect transition="in" filter="wipe(up)">
                                      <p:cBhvr>
                                        <p:cTn id="160" dur="500"/>
                                        <p:tgtEl>
                                          <p:spTgt spid="113938"/>
                                        </p:tgtEl>
                                      </p:cBhvr>
                                    </p:animEffect>
                                  </p:childTnLst>
                                  <p:subTnLst>
                                    <p:audio>
                                      <p:cMediaNode>
                                        <p:cTn display="0" masterRel="sameClick">
                                          <p:stCondLst>
                                            <p:cond evt="begin" delay="0">
                                              <p:tn val="158"/>
                                            </p:cond>
                                          </p:stCondLst>
                                          <p:endCondLst>
                                            <p:cond evt="onStopAudio" delay="0">
                                              <p:tgtEl>
                                                <p:sldTgt/>
                                              </p:tgtEl>
                                            </p:cond>
                                          </p:endCondLst>
                                        </p:cTn>
                                        <p:tgtEl>
                                          <p:sndTgt r:embed="rId4" name="GUNSHOT.WAV"/>
                                        </p:tgtEl>
                                      </p:cMediaNode>
                                    </p:audio>
                                  </p:subTnLst>
                                </p:cTn>
                              </p:par>
                            </p:childTnLst>
                          </p:cTn>
                        </p:par>
                      </p:childTnLst>
                    </p:cTn>
                  </p:par>
                  <p:par>
                    <p:cTn id="161" fill="hold">
                      <p:stCondLst>
                        <p:cond delay="indefinite"/>
                      </p:stCondLst>
                      <p:childTnLst>
                        <p:par>
                          <p:cTn id="162" fill="hold">
                            <p:stCondLst>
                              <p:cond delay="0"/>
                            </p:stCondLst>
                            <p:childTnLst>
                              <p:par>
                                <p:cTn id="163" presetID="9" presetClass="entr" presetSubtype="0" fill="hold" grpId="0" nodeType="clickEffect">
                                  <p:stCondLst>
                                    <p:cond delay="0"/>
                                  </p:stCondLst>
                                  <p:childTnLst>
                                    <p:set>
                                      <p:cBhvr>
                                        <p:cTn id="164" dur="1" fill="hold">
                                          <p:stCondLst>
                                            <p:cond delay="0"/>
                                          </p:stCondLst>
                                        </p:cTn>
                                        <p:tgtEl>
                                          <p:spTgt spid="113939"/>
                                        </p:tgtEl>
                                        <p:attrNameLst>
                                          <p:attrName>style.visibility</p:attrName>
                                        </p:attrNameLst>
                                      </p:cBhvr>
                                      <p:to>
                                        <p:strVal val="visible"/>
                                      </p:to>
                                    </p:set>
                                    <p:animEffect transition="in" filter="dissolve">
                                      <p:cBhvr>
                                        <p:cTn id="165" dur="500"/>
                                        <p:tgtEl>
                                          <p:spTgt spid="113939"/>
                                        </p:tgtEl>
                                      </p:cBhvr>
                                    </p:animEffect>
                                  </p:childTnLst>
                                  <p:subTnLst>
                                    <p:audio>
                                      <p:cMediaNode>
                                        <p:cTn display="0" masterRel="sameClick">
                                          <p:stCondLst>
                                            <p:cond evt="begin" delay="0">
                                              <p:tn val="163"/>
                                            </p:cond>
                                          </p:stCondLst>
                                          <p:endCondLst>
                                            <p:cond evt="onStopAudio" delay="0">
                                              <p:tgtEl>
                                                <p:sldTgt/>
                                              </p:tgtEl>
                                            </p:cond>
                                          </p:endCondLst>
                                        </p:cTn>
                                        <p:tgtEl>
                                          <p:sndTgt r:embed="rId5" name="CHIMES.WAV"/>
                                        </p:tgtEl>
                                      </p:cMediaNode>
                                    </p:audio>
                                  </p:subTnLst>
                                </p:cTn>
                              </p:par>
                            </p:childTnLst>
                          </p:cTn>
                        </p:par>
                      </p:childTnLst>
                    </p:cTn>
                  </p:par>
                  <p:par>
                    <p:cTn id="166" fill="hold">
                      <p:stCondLst>
                        <p:cond delay="indefinite"/>
                      </p:stCondLst>
                      <p:childTnLst>
                        <p:par>
                          <p:cTn id="167" fill="hold">
                            <p:stCondLst>
                              <p:cond delay="0"/>
                            </p:stCondLst>
                            <p:childTnLst>
                              <p:par>
                                <p:cTn id="168" presetID="4" presetClass="entr" presetSubtype="32" fill="hold" grpId="0" nodeType="clickEffect">
                                  <p:stCondLst>
                                    <p:cond delay="0"/>
                                  </p:stCondLst>
                                  <p:childTnLst>
                                    <p:set>
                                      <p:cBhvr>
                                        <p:cTn id="169" dur="1" fill="hold">
                                          <p:stCondLst>
                                            <p:cond delay="0"/>
                                          </p:stCondLst>
                                        </p:cTn>
                                        <p:tgtEl>
                                          <p:spTgt spid="113940"/>
                                        </p:tgtEl>
                                        <p:attrNameLst>
                                          <p:attrName>style.visibility</p:attrName>
                                        </p:attrNameLst>
                                      </p:cBhvr>
                                      <p:to>
                                        <p:strVal val="visible"/>
                                      </p:to>
                                    </p:set>
                                    <p:animEffect transition="in" filter="box(out)">
                                      <p:cBhvr>
                                        <p:cTn id="170" dur="500"/>
                                        <p:tgtEl>
                                          <p:spTgt spid="113940"/>
                                        </p:tgtEl>
                                      </p:cBhvr>
                                    </p:animEffect>
                                  </p:childTnLst>
                                  <p:subTnLst>
                                    <p:audio>
                                      <p:cMediaNode>
                                        <p:cTn display="0" masterRel="sameClick">
                                          <p:stCondLst>
                                            <p:cond evt="begin" delay="0">
                                              <p:tn val="168"/>
                                            </p:cond>
                                          </p:stCondLst>
                                          <p:endCondLst>
                                            <p:cond evt="onStopAudio" delay="0">
                                              <p:tgtEl>
                                                <p:sldTgt/>
                                              </p:tgtEl>
                                            </p:cond>
                                          </p:endCondLst>
                                        </p:cTn>
                                        <p:tgtEl>
                                          <p:sndTgt r:embed="rId3" name="DING.WAV"/>
                                        </p:tgtEl>
                                      </p:cMediaNode>
                                    </p:audio>
                                  </p:sub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499"/>
                                          </p:stCondLst>
                                        </p:cTn>
                                        <p:tgtEl>
                                          <p:spTgt spid="11394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4" presetClass="entr" presetSubtype="32" fill="hold" grpId="0" nodeType="clickEffect">
                                  <p:stCondLst>
                                    <p:cond delay="0"/>
                                  </p:stCondLst>
                                  <p:childTnLst>
                                    <p:set>
                                      <p:cBhvr>
                                        <p:cTn id="178" dur="1" fill="hold">
                                          <p:stCondLst>
                                            <p:cond delay="0"/>
                                          </p:stCondLst>
                                        </p:cTn>
                                        <p:tgtEl>
                                          <p:spTgt spid="113942"/>
                                        </p:tgtEl>
                                        <p:attrNameLst>
                                          <p:attrName>style.visibility</p:attrName>
                                        </p:attrNameLst>
                                      </p:cBhvr>
                                      <p:to>
                                        <p:strVal val="visible"/>
                                      </p:to>
                                    </p:set>
                                    <p:animEffect transition="in" filter="box(out)">
                                      <p:cBhvr>
                                        <p:cTn id="179" dur="500"/>
                                        <p:tgtEl>
                                          <p:spTgt spid="113942"/>
                                        </p:tgtEl>
                                      </p:cBhvr>
                                    </p:animEffect>
                                  </p:childTnLst>
                                  <p:subTnLst>
                                    <p:audio>
                                      <p:cMediaNode>
                                        <p:cTn display="0" masterRel="sameClick">
                                          <p:stCondLst>
                                            <p:cond evt="begin" delay="0">
                                              <p:tn val="177"/>
                                            </p:cond>
                                          </p:stCondLst>
                                          <p:endCondLst>
                                            <p:cond evt="onStopAudio" delay="0">
                                              <p:tgtEl>
                                                <p:sldTgt/>
                                              </p:tgtEl>
                                            </p:cond>
                                          </p:endCondLst>
                                        </p:cTn>
                                        <p:tgtEl>
                                          <p:sndTgt r:embed="rId3" name="DING.WAV"/>
                                        </p:tgtEl>
                                      </p:cMediaNode>
                                    </p:audio>
                                  </p:sub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grpId="0" nodeType="clickEffect">
                                  <p:stCondLst>
                                    <p:cond delay="0"/>
                                  </p:stCondLst>
                                  <p:childTnLst>
                                    <p:set>
                                      <p:cBhvr>
                                        <p:cTn id="183" dur="1" fill="hold">
                                          <p:stCondLst>
                                            <p:cond delay="0"/>
                                          </p:stCondLst>
                                        </p:cTn>
                                        <p:tgtEl>
                                          <p:spTgt spid="113943"/>
                                        </p:tgtEl>
                                        <p:attrNameLst>
                                          <p:attrName>style.visibility</p:attrName>
                                        </p:attrNameLst>
                                      </p:cBhvr>
                                      <p:to>
                                        <p:strVal val="visible"/>
                                      </p:to>
                                    </p:set>
                                    <p:animEffect transition="in" filter="wipe(up)">
                                      <p:cBhvr>
                                        <p:cTn id="184" dur="500"/>
                                        <p:tgtEl>
                                          <p:spTgt spid="113943"/>
                                        </p:tgtEl>
                                      </p:cBhvr>
                                    </p:animEffect>
                                  </p:childTnLst>
                                  <p:subTnLst>
                                    <p:audio>
                                      <p:cMediaNode>
                                        <p:cTn display="0" masterRel="sameClick">
                                          <p:stCondLst>
                                            <p:cond evt="begin" delay="0">
                                              <p:tn val="182"/>
                                            </p:cond>
                                          </p:stCondLst>
                                          <p:endCondLst>
                                            <p:cond evt="onStopAudio" delay="0">
                                              <p:tgtEl>
                                                <p:sldTgt/>
                                              </p:tgtEl>
                                            </p:cond>
                                          </p:endCondLst>
                                        </p:cTn>
                                        <p:tgtEl>
                                          <p:sndTgt r:embed="rId4" name="GUNSHOT.WAV"/>
                                        </p:tgtEl>
                                      </p:cMediaNode>
                                    </p:audio>
                                  </p:subTnLst>
                                </p:cTn>
                              </p:par>
                            </p:childTnLst>
                          </p:cTn>
                        </p:par>
                      </p:childTnLst>
                    </p:cTn>
                  </p:par>
                  <p:par>
                    <p:cTn id="185" fill="hold">
                      <p:stCondLst>
                        <p:cond delay="indefinite"/>
                      </p:stCondLst>
                      <p:childTnLst>
                        <p:par>
                          <p:cTn id="186" fill="hold">
                            <p:stCondLst>
                              <p:cond delay="0"/>
                            </p:stCondLst>
                            <p:childTnLst>
                              <p:par>
                                <p:cTn id="187" presetID="9" presetClass="entr" presetSubtype="0" fill="hold" grpId="0" nodeType="clickEffect">
                                  <p:stCondLst>
                                    <p:cond delay="0"/>
                                  </p:stCondLst>
                                  <p:childTnLst>
                                    <p:set>
                                      <p:cBhvr>
                                        <p:cTn id="188" dur="1" fill="hold">
                                          <p:stCondLst>
                                            <p:cond delay="0"/>
                                          </p:stCondLst>
                                        </p:cTn>
                                        <p:tgtEl>
                                          <p:spTgt spid="113944"/>
                                        </p:tgtEl>
                                        <p:attrNameLst>
                                          <p:attrName>style.visibility</p:attrName>
                                        </p:attrNameLst>
                                      </p:cBhvr>
                                      <p:to>
                                        <p:strVal val="visible"/>
                                      </p:to>
                                    </p:set>
                                    <p:animEffect transition="in" filter="dissolve">
                                      <p:cBhvr>
                                        <p:cTn id="189" dur="500"/>
                                        <p:tgtEl>
                                          <p:spTgt spid="113944"/>
                                        </p:tgtEl>
                                      </p:cBhvr>
                                    </p:animEffect>
                                  </p:childTnLst>
                                  <p:subTnLst>
                                    <p:audio>
                                      <p:cMediaNode>
                                        <p:cTn display="0" masterRel="sameClick">
                                          <p:stCondLst>
                                            <p:cond evt="begin" delay="0">
                                              <p:tn val="187"/>
                                            </p:cond>
                                          </p:stCondLst>
                                          <p:endCondLst>
                                            <p:cond evt="onStopAudio" delay="0">
                                              <p:tgtEl>
                                                <p:sldTgt/>
                                              </p:tgtEl>
                                            </p:cond>
                                          </p:endCondLst>
                                        </p:cTn>
                                        <p:tgtEl>
                                          <p:sndTgt r:embed="rId5" name="CHIMES.WAV"/>
                                        </p:tgtEl>
                                      </p:cMediaNode>
                                    </p:audio>
                                  </p:subTnLst>
                                </p:cTn>
                              </p:par>
                            </p:childTnLst>
                          </p:cTn>
                        </p:par>
                      </p:childTnLst>
                    </p:cTn>
                  </p:par>
                  <p:par>
                    <p:cTn id="190" fill="hold">
                      <p:stCondLst>
                        <p:cond delay="indefinite"/>
                      </p:stCondLst>
                      <p:childTnLst>
                        <p:par>
                          <p:cTn id="191" fill="hold">
                            <p:stCondLst>
                              <p:cond delay="0"/>
                            </p:stCondLst>
                            <p:childTnLst>
                              <p:par>
                                <p:cTn id="192" presetID="4" presetClass="entr" presetSubtype="32" fill="hold" grpId="0" nodeType="clickEffect">
                                  <p:stCondLst>
                                    <p:cond delay="0"/>
                                  </p:stCondLst>
                                  <p:childTnLst>
                                    <p:set>
                                      <p:cBhvr>
                                        <p:cTn id="193" dur="1" fill="hold">
                                          <p:stCondLst>
                                            <p:cond delay="0"/>
                                          </p:stCondLst>
                                        </p:cTn>
                                        <p:tgtEl>
                                          <p:spTgt spid="113945"/>
                                        </p:tgtEl>
                                        <p:attrNameLst>
                                          <p:attrName>style.visibility</p:attrName>
                                        </p:attrNameLst>
                                      </p:cBhvr>
                                      <p:to>
                                        <p:strVal val="visible"/>
                                      </p:to>
                                    </p:set>
                                    <p:animEffect transition="in" filter="box(out)">
                                      <p:cBhvr>
                                        <p:cTn id="194" dur="500"/>
                                        <p:tgtEl>
                                          <p:spTgt spid="113945"/>
                                        </p:tgtEl>
                                      </p:cBhvr>
                                    </p:animEffect>
                                  </p:childTnLst>
                                  <p:subTnLst>
                                    <p:audio>
                                      <p:cMediaNode>
                                        <p:cTn display="0" masterRel="sameClick">
                                          <p:stCondLst>
                                            <p:cond evt="begin" delay="0">
                                              <p:tn val="192"/>
                                            </p:cond>
                                          </p:stCondLst>
                                          <p:endCondLst>
                                            <p:cond evt="onStopAudio" delay="0">
                                              <p:tgtEl>
                                                <p:sldTgt/>
                                              </p:tgtEl>
                                            </p:cond>
                                          </p:endCondLst>
                                        </p:cTn>
                                        <p:tgtEl>
                                          <p:sndTgt r:embed="rId3" name="DING.WAV"/>
                                        </p:tgtEl>
                                      </p:cMediaNode>
                                    </p:audio>
                                  </p:subTnLst>
                                </p:cTn>
                              </p:par>
                            </p:childTnLst>
                          </p:cTn>
                        </p:par>
                      </p:childTnLst>
                    </p:cTn>
                  </p:par>
                  <p:par>
                    <p:cTn id="195" fill="hold">
                      <p:stCondLst>
                        <p:cond delay="indefinite"/>
                      </p:stCondLst>
                      <p:childTnLst>
                        <p:par>
                          <p:cTn id="196" fill="hold">
                            <p:stCondLst>
                              <p:cond delay="0"/>
                            </p:stCondLst>
                            <p:childTnLst>
                              <p:par>
                                <p:cTn id="197" presetID="22" presetClass="entr" presetSubtype="1" fill="hold" grpId="0" nodeType="clickEffect">
                                  <p:stCondLst>
                                    <p:cond delay="0"/>
                                  </p:stCondLst>
                                  <p:childTnLst>
                                    <p:set>
                                      <p:cBhvr>
                                        <p:cTn id="198" dur="1" fill="hold">
                                          <p:stCondLst>
                                            <p:cond delay="0"/>
                                          </p:stCondLst>
                                        </p:cTn>
                                        <p:tgtEl>
                                          <p:spTgt spid="113946"/>
                                        </p:tgtEl>
                                        <p:attrNameLst>
                                          <p:attrName>style.visibility</p:attrName>
                                        </p:attrNameLst>
                                      </p:cBhvr>
                                      <p:to>
                                        <p:strVal val="visible"/>
                                      </p:to>
                                    </p:set>
                                    <p:animEffect transition="in" filter="wipe(up)">
                                      <p:cBhvr>
                                        <p:cTn id="199" dur="500"/>
                                        <p:tgtEl>
                                          <p:spTgt spid="113946"/>
                                        </p:tgtEl>
                                      </p:cBhvr>
                                    </p:animEffect>
                                  </p:childTnLst>
                                  <p:subTnLst>
                                    <p:audio>
                                      <p:cMediaNode>
                                        <p:cTn display="0" masterRel="sameClick">
                                          <p:stCondLst>
                                            <p:cond evt="begin" delay="0">
                                              <p:tn val="197"/>
                                            </p:cond>
                                          </p:stCondLst>
                                          <p:endCondLst>
                                            <p:cond evt="onStopAudio" delay="0">
                                              <p:tgtEl>
                                                <p:sldTgt/>
                                              </p:tgtEl>
                                            </p:cond>
                                          </p:endCondLst>
                                        </p:cTn>
                                        <p:tgtEl>
                                          <p:sndTgt r:embed="rId4" name="GUNSHOT.WAV"/>
                                        </p:tgtEl>
                                      </p:cMediaNode>
                                    </p:audio>
                                  </p:subTnLst>
                                </p:cTn>
                              </p:par>
                            </p:childTnLst>
                          </p:cTn>
                        </p:par>
                      </p:childTnLst>
                    </p:cTn>
                  </p:par>
                  <p:par>
                    <p:cTn id="200" fill="hold">
                      <p:stCondLst>
                        <p:cond delay="indefinite"/>
                      </p:stCondLst>
                      <p:childTnLst>
                        <p:par>
                          <p:cTn id="201" fill="hold">
                            <p:stCondLst>
                              <p:cond delay="0"/>
                            </p:stCondLst>
                            <p:childTnLst>
                              <p:par>
                                <p:cTn id="202" presetID="9" presetClass="entr" presetSubtype="0" fill="hold" grpId="0" nodeType="clickEffect">
                                  <p:stCondLst>
                                    <p:cond delay="0"/>
                                  </p:stCondLst>
                                  <p:childTnLst>
                                    <p:set>
                                      <p:cBhvr>
                                        <p:cTn id="203" dur="1" fill="hold">
                                          <p:stCondLst>
                                            <p:cond delay="0"/>
                                          </p:stCondLst>
                                        </p:cTn>
                                        <p:tgtEl>
                                          <p:spTgt spid="113947"/>
                                        </p:tgtEl>
                                        <p:attrNameLst>
                                          <p:attrName>style.visibility</p:attrName>
                                        </p:attrNameLst>
                                      </p:cBhvr>
                                      <p:to>
                                        <p:strVal val="visible"/>
                                      </p:to>
                                    </p:set>
                                    <p:animEffect transition="in" filter="dissolve">
                                      <p:cBhvr>
                                        <p:cTn id="204" dur="500"/>
                                        <p:tgtEl>
                                          <p:spTgt spid="113947"/>
                                        </p:tgtEl>
                                      </p:cBhvr>
                                    </p:animEffect>
                                  </p:childTnLst>
                                  <p:subTnLst>
                                    <p:audio>
                                      <p:cMediaNode>
                                        <p:cTn display="0" masterRel="sameClick">
                                          <p:stCondLst>
                                            <p:cond evt="begin" delay="0">
                                              <p:tn val="202"/>
                                            </p:cond>
                                          </p:stCondLst>
                                          <p:endCondLst>
                                            <p:cond evt="onStopAudio" delay="0">
                                              <p:tgtEl>
                                                <p:sldTgt/>
                                              </p:tgtEl>
                                            </p:cond>
                                          </p:endCondLst>
                                        </p:cTn>
                                        <p:tgtEl>
                                          <p:sndTgt r:embed="rId5" name="CHIMES.WAV"/>
                                        </p:tgtEl>
                                      </p:cMediaNode>
                                    </p:audio>
                                  </p:subTnLst>
                                </p:cTn>
                              </p:par>
                            </p:childTnLst>
                          </p:cTn>
                        </p:par>
                      </p:childTnLst>
                    </p:cTn>
                  </p:par>
                  <p:par>
                    <p:cTn id="205" fill="hold">
                      <p:stCondLst>
                        <p:cond delay="indefinite"/>
                      </p:stCondLst>
                      <p:childTnLst>
                        <p:par>
                          <p:cTn id="206" fill="hold">
                            <p:stCondLst>
                              <p:cond delay="0"/>
                            </p:stCondLst>
                            <p:childTnLst>
                              <p:par>
                                <p:cTn id="207" presetID="4" presetClass="entr" presetSubtype="32" fill="hold" grpId="0" nodeType="clickEffect">
                                  <p:stCondLst>
                                    <p:cond delay="0"/>
                                  </p:stCondLst>
                                  <p:childTnLst>
                                    <p:set>
                                      <p:cBhvr>
                                        <p:cTn id="208" dur="1" fill="hold">
                                          <p:stCondLst>
                                            <p:cond delay="0"/>
                                          </p:stCondLst>
                                        </p:cTn>
                                        <p:tgtEl>
                                          <p:spTgt spid="113948"/>
                                        </p:tgtEl>
                                        <p:attrNameLst>
                                          <p:attrName>style.visibility</p:attrName>
                                        </p:attrNameLst>
                                      </p:cBhvr>
                                      <p:to>
                                        <p:strVal val="visible"/>
                                      </p:to>
                                    </p:set>
                                    <p:animEffect transition="in" filter="box(out)">
                                      <p:cBhvr>
                                        <p:cTn id="209" dur="500"/>
                                        <p:tgtEl>
                                          <p:spTgt spid="113948"/>
                                        </p:tgtEl>
                                      </p:cBhvr>
                                    </p:animEffect>
                                  </p:childTnLst>
                                  <p:subTnLst>
                                    <p:audio>
                                      <p:cMediaNode>
                                        <p:cTn display="0" masterRel="sameClick">
                                          <p:stCondLst>
                                            <p:cond evt="begin" delay="0">
                                              <p:tn val="207"/>
                                            </p:cond>
                                          </p:stCondLst>
                                          <p:endCondLst>
                                            <p:cond evt="onStopAudio" delay="0">
                                              <p:tgtEl>
                                                <p:sldTgt/>
                                              </p:tgtEl>
                                            </p:cond>
                                          </p:endCondLst>
                                        </p:cTn>
                                        <p:tgtEl>
                                          <p:sndTgt r:embed="rId3" name="DING.WAV"/>
                                        </p:tgtEl>
                                      </p:cMediaNode>
                                    </p:audio>
                                  </p:sub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499"/>
                                          </p:stCondLst>
                                        </p:cTn>
                                        <p:tgtEl>
                                          <p:spTgt spid="113949"/>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4" presetClass="entr" presetSubtype="32" fill="hold" grpId="0" nodeType="clickEffect">
                                  <p:stCondLst>
                                    <p:cond delay="0"/>
                                  </p:stCondLst>
                                  <p:childTnLst>
                                    <p:set>
                                      <p:cBhvr>
                                        <p:cTn id="217" dur="1" fill="hold">
                                          <p:stCondLst>
                                            <p:cond delay="0"/>
                                          </p:stCondLst>
                                        </p:cTn>
                                        <p:tgtEl>
                                          <p:spTgt spid="113950"/>
                                        </p:tgtEl>
                                        <p:attrNameLst>
                                          <p:attrName>style.visibility</p:attrName>
                                        </p:attrNameLst>
                                      </p:cBhvr>
                                      <p:to>
                                        <p:strVal val="visible"/>
                                      </p:to>
                                    </p:set>
                                    <p:animEffect transition="in" filter="box(out)">
                                      <p:cBhvr>
                                        <p:cTn id="218" dur="500"/>
                                        <p:tgtEl>
                                          <p:spTgt spid="113950"/>
                                        </p:tgtEl>
                                      </p:cBhvr>
                                    </p:animEffect>
                                  </p:childTnLst>
                                  <p:subTnLst>
                                    <p:audio>
                                      <p:cMediaNode>
                                        <p:cTn display="0" masterRel="sameClick">
                                          <p:stCondLst>
                                            <p:cond evt="begin" delay="0">
                                              <p:tn val="216"/>
                                            </p:cond>
                                          </p:stCondLst>
                                          <p:endCondLst>
                                            <p:cond evt="onStopAudio" delay="0">
                                              <p:tgtEl>
                                                <p:sldTgt/>
                                              </p:tgtEl>
                                            </p:cond>
                                          </p:endCondLst>
                                        </p:cTn>
                                        <p:tgtEl>
                                          <p:sndTgt r:embed="rId3" name="DING.WAV"/>
                                        </p:tgtEl>
                                      </p:cMediaNode>
                                    </p:audio>
                                  </p:sub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499"/>
                                          </p:stCondLst>
                                        </p:cTn>
                                        <p:tgtEl>
                                          <p:spTgt spid="113951"/>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4" presetClass="entr" presetSubtype="32" fill="hold" grpId="0" nodeType="clickEffect">
                                  <p:stCondLst>
                                    <p:cond delay="0"/>
                                  </p:stCondLst>
                                  <p:childTnLst>
                                    <p:set>
                                      <p:cBhvr>
                                        <p:cTn id="226" dur="1" fill="hold">
                                          <p:stCondLst>
                                            <p:cond delay="0"/>
                                          </p:stCondLst>
                                        </p:cTn>
                                        <p:tgtEl>
                                          <p:spTgt spid="113952"/>
                                        </p:tgtEl>
                                        <p:attrNameLst>
                                          <p:attrName>style.visibility</p:attrName>
                                        </p:attrNameLst>
                                      </p:cBhvr>
                                      <p:to>
                                        <p:strVal val="visible"/>
                                      </p:to>
                                    </p:set>
                                    <p:animEffect transition="in" filter="box(out)">
                                      <p:cBhvr>
                                        <p:cTn id="227" dur="500"/>
                                        <p:tgtEl>
                                          <p:spTgt spid="113952"/>
                                        </p:tgtEl>
                                      </p:cBhvr>
                                    </p:animEffect>
                                  </p:childTnLst>
                                  <p:subTnLst>
                                    <p:audio>
                                      <p:cMediaNode>
                                        <p:cTn display="0" masterRel="sameClick">
                                          <p:stCondLst>
                                            <p:cond evt="begin" delay="0">
                                              <p:tn val="225"/>
                                            </p:cond>
                                          </p:stCondLst>
                                          <p:endCondLst>
                                            <p:cond evt="onStopAudio" delay="0">
                                              <p:tgtEl>
                                                <p:sldTgt/>
                                              </p:tgtEl>
                                            </p:cond>
                                          </p:endCondLst>
                                        </p:cTn>
                                        <p:tgtEl>
                                          <p:sndTgt r:embed="rId3" name="DING.WAV"/>
                                        </p:tgtEl>
                                      </p:cMediaNode>
                                    </p:audio>
                                  </p:sub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499"/>
                                          </p:stCondLst>
                                        </p:cTn>
                                        <p:tgtEl>
                                          <p:spTgt spid="113954"/>
                                        </p:tgtEl>
                                        <p:attrNameLst>
                                          <p:attrName>style.visibility</p:attrName>
                                        </p:attrNameLst>
                                      </p:cBhvr>
                                      <p:to>
                                        <p:strVal val="visible"/>
                                      </p:to>
                                    </p:set>
                                  </p:childTnLst>
                                </p:cTn>
                              </p:par>
                            </p:childTnLst>
                          </p:cTn>
                        </p:par>
                        <p:par>
                          <p:cTn id="232" fill="hold">
                            <p:stCondLst>
                              <p:cond delay="500"/>
                            </p:stCondLst>
                            <p:childTnLst>
                              <p:par>
                                <p:cTn id="233" presetID="23" presetClass="entr" presetSubtype="16" fill="hold" grpId="0" nodeType="afterEffect">
                                  <p:stCondLst>
                                    <p:cond delay="0"/>
                                  </p:stCondLst>
                                  <p:childTnLst>
                                    <p:set>
                                      <p:cBhvr>
                                        <p:cTn id="234" dur="1" fill="hold">
                                          <p:stCondLst>
                                            <p:cond delay="0"/>
                                          </p:stCondLst>
                                        </p:cTn>
                                        <p:tgtEl>
                                          <p:spTgt spid="113953"/>
                                        </p:tgtEl>
                                        <p:attrNameLst>
                                          <p:attrName>style.visibility</p:attrName>
                                        </p:attrNameLst>
                                      </p:cBhvr>
                                      <p:to>
                                        <p:strVal val="visible"/>
                                      </p:to>
                                    </p:set>
                                    <p:anim calcmode="lin" valueType="num">
                                      <p:cBhvr>
                                        <p:cTn id="235" dur="500" fill="hold"/>
                                        <p:tgtEl>
                                          <p:spTgt spid="113953"/>
                                        </p:tgtEl>
                                        <p:attrNameLst>
                                          <p:attrName>ppt_w</p:attrName>
                                        </p:attrNameLst>
                                      </p:cBhvr>
                                      <p:tavLst>
                                        <p:tav tm="0">
                                          <p:val>
                                            <p:fltVal val="0"/>
                                          </p:val>
                                        </p:tav>
                                        <p:tav tm="100000">
                                          <p:val>
                                            <p:strVal val="#ppt_w"/>
                                          </p:val>
                                        </p:tav>
                                      </p:tavLst>
                                    </p:anim>
                                    <p:anim calcmode="lin" valueType="num">
                                      <p:cBhvr>
                                        <p:cTn id="236" dur="500" fill="hold"/>
                                        <p:tgtEl>
                                          <p:spTgt spid="11395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33"/>
                                            </p:cond>
                                          </p:stCondLst>
                                          <p:endCondLst>
                                            <p:cond evt="onStopAudio" delay="0">
                                              <p:tgtEl>
                                                <p:sldTgt/>
                                              </p:tgtEl>
                                            </p:cond>
                                          </p:endCondLst>
                                        </p:cTn>
                                        <p:tgtEl>
                                          <p:sndTgt r:embed="rId6" name="TADA.WAV"/>
                                        </p:tgtEl>
                                      </p:cMediaNode>
                                    </p:audio>
                                  </p:subTnLst>
                                </p:cTn>
                              </p:par>
                            </p:childTnLst>
                          </p:cTn>
                        </p:par>
                      </p:childTnLst>
                    </p:cTn>
                  </p:par>
                  <p:par>
                    <p:cTn id="237" fill="hold">
                      <p:stCondLst>
                        <p:cond delay="indefinite"/>
                      </p:stCondLst>
                      <p:childTnLst>
                        <p:par>
                          <p:cTn id="238" fill="hold">
                            <p:stCondLst>
                              <p:cond delay="0"/>
                            </p:stCondLst>
                            <p:childTnLst>
                              <p:par>
                                <p:cTn id="239" presetID="4" presetClass="entr" presetSubtype="16" fill="hold" grpId="0" nodeType="clickEffect">
                                  <p:stCondLst>
                                    <p:cond delay="0"/>
                                  </p:stCondLst>
                                  <p:childTnLst>
                                    <p:set>
                                      <p:cBhvr>
                                        <p:cTn id="240" dur="1" fill="hold">
                                          <p:stCondLst>
                                            <p:cond delay="0"/>
                                          </p:stCondLst>
                                        </p:cTn>
                                        <p:tgtEl>
                                          <p:spTgt spid="113955"/>
                                        </p:tgtEl>
                                        <p:attrNameLst>
                                          <p:attrName>style.visibility</p:attrName>
                                        </p:attrNameLst>
                                      </p:cBhvr>
                                      <p:to>
                                        <p:strVal val="visible"/>
                                      </p:to>
                                    </p:set>
                                    <p:animEffect transition="in" filter="box(in)">
                                      <p:cBhvr>
                                        <p:cTn id="241" dur="500"/>
                                        <p:tgtEl>
                                          <p:spTgt spid="11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90" grpId="0" autoUpdateAnimBg="0"/>
      <p:bldP spid="113908" grpId="0" animBg="1" autoUpdateAnimBg="0"/>
      <p:bldP spid="113909" grpId="0" animBg="1"/>
      <p:bldP spid="113910" grpId="0" animBg="1"/>
      <p:bldP spid="113911" grpId="0" animBg="1" autoUpdateAnimBg="0"/>
      <p:bldP spid="113912" grpId="0" animBg="1"/>
      <p:bldP spid="113913" grpId="0" animBg="1" autoUpdateAnimBg="0"/>
      <p:bldP spid="113914" grpId="0" animBg="1" autoUpdateAnimBg="0"/>
      <p:bldP spid="113915" grpId="0" animBg="1"/>
      <p:bldP spid="113916" grpId="0" animBg="1" autoUpdateAnimBg="0"/>
      <p:bldP spid="113917" grpId="0" animBg="1"/>
      <p:bldP spid="113918" grpId="0" animBg="1" autoUpdateAnimBg="0"/>
      <p:bldP spid="113919" grpId="0" animBg="1" autoUpdateAnimBg="0"/>
      <p:bldP spid="113920" grpId="0" animBg="1"/>
      <p:bldP spid="113921" grpId="0" animBg="1" autoUpdateAnimBg="0"/>
      <p:bldP spid="113922" grpId="0" animBg="1"/>
      <p:bldP spid="113923" grpId="0" animBg="1" autoUpdateAnimBg="0"/>
      <p:bldP spid="113924" grpId="0" animBg="1" autoUpdateAnimBg="0"/>
      <p:bldP spid="113925" grpId="0" animBg="1"/>
      <p:bldP spid="113926" grpId="0" animBg="1" autoUpdateAnimBg="0"/>
      <p:bldP spid="113927" grpId="0" animBg="1"/>
      <p:bldP spid="113928" grpId="0" animBg="1" autoUpdateAnimBg="0"/>
      <p:bldP spid="113929" grpId="0" animBg="1"/>
      <p:bldP spid="113930" grpId="0" animBg="1" autoUpdateAnimBg="0"/>
      <p:bldP spid="113931" grpId="0" animBg="1"/>
      <p:bldP spid="113932" grpId="0" animBg="1" autoUpdateAnimBg="0"/>
      <p:bldP spid="113933" grpId="0" animBg="1" autoUpdateAnimBg="0"/>
      <p:bldP spid="113934" grpId="0" animBg="1"/>
      <p:bldP spid="113935" grpId="0" animBg="1" autoUpdateAnimBg="0"/>
      <p:bldP spid="113936" grpId="0" animBg="1"/>
      <p:bldP spid="113937" grpId="0" animBg="1" autoUpdateAnimBg="0"/>
      <p:bldP spid="113938" grpId="0" animBg="1"/>
      <p:bldP spid="113939" grpId="0" animBg="1" autoUpdateAnimBg="0"/>
      <p:bldP spid="113940" grpId="0" animBg="1" autoUpdateAnimBg="0"/>
      <p:bldP spid="113941" grpId="0" animBg="1"/>
      <p:bldP spid="113942" grpId="0" animBg="1" autoUpdateAnimBg="0"/>
      <p:bldP spid="113943" grpId="0" animBg="1"/>
      <p:bldP spid="113944" grpId="0" animBg="1" autoUpdateAnimBg="0"/>
      <p:bldP spid="113945" grpId="0" animBg="1" autoUpdateAnimBg="0"/>
      <p:bldP spid="113946" grpId="0" animBg="1"/>
      <p:bldP spid="113947" grpId="0" animBg="1" autoUpdateAnimBg="0"/>
      <p:bldP spid="113948" grpId="0" animBg="1" autoUpdateAnimBg="0"/>
      <p:bldP spid="113949" grpId="0" animBg="1"/>
      <p:bldP spid="113950" grpId="0" animBg="1" autoUpdateAnimBg="0"/>
      <p:bldP spid="113951" grpId="0" animBg="1"/>
      <p:bldP spid="113952" grpId="0" animBg="1" autoUpdateAnimBg="0"/>
      <p:bldP spid="113953" grpId="0" autoUpdateAnimBg="0"/>
      <p:bldP spid="113954" grpId="0" animBg="1"/>
      <p:bldP spid="113955"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t>数据表达和数据结构</a:t>
            </a:r>
            <a:endParaRPr lang="zh-CN" altLang="en-US" dirty="0"/>
          </a:p>
        </p:txBody>
      </p:sp>
      <p:sp>
        <p:nvSpPr>
          <p:cNvPr id="3" name="内容占位符 2"/>
          <p:cNvSpPr>
            <a:spLocks noGrp="1"/>
          </p:cNvSpPr>
          <p:nvPr>
            <p:ph sz="half" idx="1"/>
          </p:nvPr>
        </p:nvSpPr>
        <p:spPr>
          <a:xfrm>
            <a:off x="1981200" y="1600201"/>
            <a:ext cx="8075240" cy="4525963"/>
          </a:xfrm>
        </p:spPr>
        <p:txBody>
          <a:bodyPr>
            <a:normAutofit/>
          </a:bodyPr>
          <a:lstStyle/>
          <a:p>
            <a:r>
              <a:rPr lang="zh-CN" altLang="en-US" sz="2400" b="1" dirty="0"/>
              <a:t>所谓数据结构，通俗地讲，是表达现实世界事物的数据在计算机中表示方法，以便计算机有效地处理这些数据。</a:t>
            </a:r>
            <a:endParaRPr lang="en-US" altLang="zh-CN" sz="2400" b="1" dirty="0"/>
          </a:p>
          <a:p>
            <a:r>
              <a:rPr lang="zh-CN" altLang="en-US" sz="2400" b="1" dirty="0"/>
              <a:t>算法最终都需要通过适当的数据表达，以便能够被计算机所处理。数据表达是对数据的符号化表示。</a:t>
            </a:r>
            <a:endParaRPr lang="en-US" altLang="zh-CN" sz="2400" b="1" dirty="0"/>
          </a:p>
          <a:p>
            <a:r>
              <a:rPr lang="zh-CN" altLang="en-US" sz="2400" b="1" dirty="0"/>
              <a:t>数据结构的定义包括三方面内容：</a:t>
            </a:r>
            <a:endParaRPr lang="en-US" altLang="zh-CN" sz="2400" b="1" dirty="0"/>
          </a:p>
          <a:p>
            <a:pPr marL="419100" indent="22225">
              <a:buNone/>
            </a:pPr>
            <a:r>
              <a:rPr lang="zh-CN" altLang="en-US" sz="2400" b="1" dirty="0"/>
              <a:t>逻辑结构、存储结构和对数据的操作。</a:t>
            </a:r>
            <a:endParaRPr lang="en-US" altLang="zh-CN" sz="2400" b="1" dirty="0"/>
          </a:p>
          <a:p>
            <a:r>
              <a:rPr lang="zh-CN" altLang="en-US" sz="2400" b="1" dirty="0"/>
              <a:t>按照它的结构形式可以分为链、表、堆、队、树、图等。</a:t>
            </a:r>
            <a:endParaRPr lang="en-US" altLang="zh-CN" sz="2400" b="1" dirty="0"/>
          </a:p>
          <a:p>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56</a:t>
            </a:fld>
            <a:endParaRPr lang="en-US" altLang="zh-CN"/>
          </a:p>
        </p:txBody>
      </p:sp>
    </p:spTree>
    <p:extLst>
      <p:ext uri="{BB962C8B-B14F-4D97-AF65-F5344CB8AC3E}">
        <p14:creationId xmlns:p14="http://schemas.microsoft.com/office/powerpoint/2010/main" val="1381653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三类基本数据结构</a:t>
            </a:r>
            <a:endParaRPr lang="zh-CN" altLang="en-US" dirty="0"/>
          </a:p>
        </p:txBody>
      </p:sp>
      <p:sp>
        <p:nvSpPr>
          <p:cNvPr id="3" name="内容占位符 2"/>
          <p:cNvSpPr>
            <a:spLocks noGrp="1"/>
          </p:cNvSpPr>
          <p:nvPr>
            <p:ph sz="half" idx="1"/>
          </p:nvPr>
        </p:nvSpPr>
        <p:spPr>
          <a:xfrm>
            <a:off x="1981200" y="1600201"/>
            <a:ext cx="8075240" cy="4525963"/>
          </a:xfrm>
        </p:spPr>
        <p:txBody>
          <a:bodyPr/>
          <a:lstStyle/>
          <a:p>
            <a:pPr lvl="1"/>
            <a:r>
              <a:rPr lang="zh-CN" altLang="en-US" sz="2400" b="1" dirty="0">
                <a:effectLst>
                  <a:outerShdw blurRad="38100" dist="38100" dir="2700000" algn="tl">
                    <a:srgbClr val="000000"/>
                  </a:outerShdw>
                </a:effectLst>
              </a:rPr>
              <a:t>线性结构：结构中的数据元素存在一对一的关系</a:t>
            </a:r>
          </a:p>
          <a:p>
            <a:pPr lvl="1"/>
            <a:r>
              <a:rPr lang="zh-CN" altLang="en-US" sz="2400" b="1" dirty="0">
                <a:effectLst>
                  <a:outerShdw blurRad="38100" dist="38100" dir="2700000" algn="tl">
                    <a:srgbClr val="000000"/>
                  </a:outerShdw>
                </a:effectLst>
              </a:rPr>
              <a:t>树型结构：结构中的数据元素存在一对多的关系</a:t>
            </a:r>
          </a:p>
          <a:p>
            <a:pPr lvl="1"/>
            <a:r>
              <a:rPr lang="zh-CN" altLang="en-US" sz="2400" b="1" dirty="0">
                <a:effectLst>
                  <a:outerShdw blurRad="38100" dist="38100" dir="2700000" algn="tl">
                    <a:srgbClr val="000000"/>
                  </a:outerShdw>
                </a:effectLst>
              </a:rPr>
              <a:t>网状结构：结构中的数据元素存在多对多的关系</a:t>
            </a:r>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57</a:t>
            </a:fld>
            <a:endParaRPr lang="en-US" altLang="zh-CN"/>
          </a:p>
        </p:txBody>
      </p:sp>
      <p:pic>
        <p:nvPicPr>
          <p:cNvPr id="7" name="Picture 2"/>
          <p:cNvPicPr>
            <a:picLocks noChangeAspect="1" noChangeArrowheads="1"/>
          </p:cNvPicPr>
          <p:nvPr/>
        </p:nvPicPr>
        <p:blipFill>
          <a:blip r:embed="rId2" cstate="print"/>
          <a:srcRect/>
          <a:stretch>
            <a:fillRect/>
          </a:stretch>
        </p:blipFill>
        <p:spPr bwMode="auto">
          <a:xfrm>
            <a:off x="2927648" y="3140969"/>
            <a:ext cx="6336704" cy="2935981"/>
          </a:xfrm>
          <a:prstGeom prst="rect">
            <a:avLst/>
          </a:prstGeom>
          <a:noFill/>
          <a:ln w="9525">
            <a:noFill/>
            <a:miter lim="800000"/>
            <a:headEnd/>
            <a:tailEnd/>
          </a:ln>
          <a:effectLst/>
        </p:spPr>
      </p:pic>
    </p:spTree>
    <p:extLst>
      <p:ext uri="{BB962C8B-B14F-4D97-AF65-F5344CB8AC3E}">
        <p14:creationId xmlns:p14="http://schemas.microsoft.com/office/powerpoint/2010/main" val="120741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顺序和分支结构</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53" y="1700809"/>
            <a:ext cx="7613847" cy="4608512"/>
          </a:xfrm>
        </p:spPr>
      </p:pic>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6</a:t>
            </a:fld>
            <a:endParaRPr lang="en-US" altLang="zh-CN"/>
          </a:p>
        </p:txBody>
      </p:sp>
    </p:spTree>
    <p:extLst>
      <p:ext uri="{BB962C8B-B14F-4D97-AF65-F5344CB8AC3E}">
        <p14:creationId xmlns:p14="http://schemas.microsoft.com/office/powerpoint/2010/main" val="161979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5300" b="1" dirty="0">
                <a:latin typeface="Verdana" pitchFamily="34" charset="0"/>
              </a:rPr>
              <a:t> 循环结构</a:t>
            </a:r>
            <a:br>
              <a:rPr kumimoji="1" lang="zh-CN" altLang="en-US" sz="4800" b="1" dirty="0">
                <a:latin typeface="Verdana" pitchFamily="34" charset="0"/>
              </a:rPr>
            </a:b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608" y="1417638"/>
            <a:ext cx="6881192" cy="4315618"/>
          </a:xfrm>
        </p:spPr>
      </p:pic>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7</a:t>
            </a:fld>
            <a:endParaRPr lang="en-US" altLang="zh-CN"/>
          </a:p>
        </p:txBody>
      </p:sp>
    </p:spTree>
    <p:extLst>
      <p:ext uri="{BB962C8B-B14F-4D97-AF65-F5344CB8AC3E}">
        <p14:creationId xmlns:p14="http://schemas.microsoft.com/office/powerpoint/2010/main" val="286979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算法举例</a:t>
            </a:r>
          </a:p>
        </p:txBody>
      </p:sp>
      <p:sp>
        <p:nvSpPr>
          <p:cNvPr id="3" name="内容占位符 2"/>
          <p:cNvSpPr>
            <a:spLocks noGrp="1"/>
          </p:cNvSpPr>
          <p:nvPr>
            <p:ph idx="1"/>
          </p:nvPr>
        </p:nvSpPr>
        <p:spPr/>
        <p:txBody>
          <a:bodyPr/>
          <a:lstStyle/>
          <a:p>
            <a:r>
              <a:rPr lang="zh-CN" altLang="en-US" b="1" dirty="0"/>
              <a:t>求两个正整数</a:t>
            </a:r>
            <a:r>
              <a:rPr lang="en-US" altLang="zh-CN" b="1" dirty="0"/>
              <a:t>A</a:t>
            </a:r>
            <a:r>
              <a:rPr lang="zh-CN" altLang="en-US" b="1" dirty="0"/>
              <a:t>和</a:t>
            </a:r>
            <a:r>
              <a:rPr lang="en-US" altLang="zh-CN" b="1" dirty="0"/>
              <a:t>B</a:t>
            </a:r>
            <a:r>
              <a:rPr lang="zh-CN" altLang="en-US" b="1" dirty="0"/>
              <a:t>的最大公约数（</a:t>
            </a:r>
            <a:r>
              <a:rPr lang="en-US" altLang="zh-CN" b="1" dirty="0" err="1"/>
              <a:t>GCD</a:t>
            </a:r>
            <a:r>
              <a:rPr lang="zh-CN" altLang="en-US" b="1" dirty="0"/>
              <a:t>）</a:t>
            </a:r>
            <a:endParaRPr lang="en-US" altLang="zh-CN" b="1" dirty="0"/>
          </a:p>
          <a:p>
            <a:r>
              <a:rPr lang="zh-CN" altLang="en-US" b="1" dirty="0"/>
              <a:t>算法一：逐个验证方法</a:t>
            </a:r>
          </a:p>
          <a:p>
            <a:r>
              <a:rPr lang="zh-CN" altLang="en-US" b="1" dirty="0"/>
              <a:t>算法二：欧几里德（</a:t>
            </a:r>
            <a:r>
              <a:rPr lang="en-US" altLang="zh-CN" b="1" dirty="0"/>
              <a:t>Euclid</a:t>
            </a:r>
            <a:r>
              <a:rPr lang="zh-CN" altLang="en-US" b="1" dirty="0"/>
              <a:t>）方法</a:t>
            </a:r>
            <a:endParaRPr lang="zh-CN" altLang="en-US" dirty="0"/>
          </a:p>
        </p:txBody>
      </p:sp>
      <p:sp>
        <p:nvSpPr>
          <p:cNvPr id="4" name="页脚占位符 3"/>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a:t>
            </a:fld>
            <a:endParaRPr lang="en-US" altLang="zh-CN"/>
          </a:p>
        </p:txBody>
      </p:sp>
    </p:spTree>
    <p:extLst>
      <p:ext uri="{BB962C8B-B14F-4D97-AF65-F5344CB8AC3E}">
        <p14:creationId xmlns:p14="http://schemas.microsoft.com/office/powerpoint/2010/main" val="305217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逐个验证方法举例</a:t>
            </a:r>
            <a:endParaRPr lang="zh-CN" altLang="en-US" dirty="0"/>
          </a:p>
        </p:txBody>
      </p:sp>
      <p:sp>
        <p:nvSpPr>
          <p:cNvPr id="3" name="内容占位符 2"/>
          <p:cNvSpPr>
            <a:spLocks noGrp="1"/>
          </p:cNvSpPr>
          <p:nvPr>
            <p:ph sz="half" idx="1"/>
          </p:nvPr>
        </p:nvSpPr>
        <p:spPr/>
        <p:txBody>
          <a:bodyPr>
            <a:normAutofit/>
          </a:bodyPr>
          <a:lstStyle/>
          <a:p>
            <a:pPr marL="742950" lvl="1" indent="-285750">
              <a:lnSpc>
                <a:spcPct val="90000"/>
              </a:lnSpc>
              <a:buClr>
                <a:schemeClr val="accent2"/>
              </a:buClr>
              <a:buSzPct val="50000"/>
              <a:buNone/>
              <a:defRPr/>
            </a:pPr>
            <a:r>
              <a:rPr lang="zh-CN" altLang="en-US" sz="2400" b="1" dirty="0"/>
              <a:t>第一步：比较</a:t>
            </a:r>
            <a:r>
              <a:rPr lang="en-US" altLang="zh-CN" sz="2400" b="1" dirty="0"/>
              <a:t>A</a:t>
            </a:r>
            <a:r>
              <a:rPr lang="zh-CN" altLang="en-US" sz="2400" b="1" dirty="0"/>
              <a:t>和</a:t>
            </a:r>
            <a:r>
              <a:rPr lang="en-US" altLang="zh-CN" sz="2400" b="1" dirty="0"/>
              <a:t>B</a:t>
            </a:r>
            <a:r>
              <a:rPr lang="zh-CN" altLang="en-US" sz="2400" b="1" dirty="0"/>
              <a:t>这两个数：</a:t>
            </a:r>
          </a:p>
          <a:p>
            <a:pPr marL="742950" lvl="1" indent="-285750">
              <a:lnSpc>
                <a:spcPct val="90000"/>
              </a:lnSpc>
              <a:buClr>
                <a:schemeClr val="accent2"/>
              </a:buClr>
              <a:buSzPct val="50000"/>
              <a:buNone/>
              <a:defRPr/>
            </a:pPr>
            <a:r>
              <a:rPr lang="zh-CN" altLang="en-US" sz="2400" b="1" dirty="0"/>
              <a:t>　</a:t>
            </a:r>
            <a:r>
              <a:rPr lang="en-US" altLang="zh-CN" sz="2400" b="1" dirty="0"/>
              <a:t>A</a:t>
            </a:r>
            <a:r>
              <a:rPr lang="zh-CN" altLang="en-US" sz="2400" b="1" dirty="0"/>
              <a:t>设置为较大的数，</a:t>
            </a:r>
            <a:r>
              <a:rPr lang="en-US" altLang="zh-CN" sz="2400" b="1" dirty="0"/>
              <a:t>B</a:t>
            </a:r>
            <a:r>
              <a:rPr lang="zh-CN" altLang="en-US" sz="2400" b="1" dirty="0"/>
              <a:t>为较小的数；</a:t>
            </a:r>
          </a:p>
          <a:p>
            <a:pPr marL="457200" lvl="1" indent="0">
              <a:lnSpc>
                <a:spcPct val="90000"/>
              </a:lnSpc>
              <a:buClr>
                <a:schemeClr val="accent2"/>
              </a:buClr>
              <a:buSzPct val="50000"/>
              <a:buNone/>
            </a:pPr>
            <a:r>
              <a:rPr lang="zh-CN" altLang="en-US" sz="2400" b="1" dirty="0"/>
              <a:t>第二步：</a:t>
            </a:r>
            <a:r>
              <a:rPr lang="en-US" altLang="zh-CN" sz="2400" b="1" dirty="0" err="1"/>
              <a:t>i</a:t>
            </a:r>
            <a:r>
              <a:rPr lang="zh-CN" altLang="en-US" sz="2400" b="1" dirty="0"/>
              <a:t>从</a:t>
            </a:r>
            <a:r>
              <a:rPr lang="en-US" altLang="zh-CN" sz="2400" b="1" dirty="0"/>
              <a:t>B</a:t>
            </a:r>
            <a:r>
              <a:rPr lang="zh-CN" altLang="en-US" sz="2400" b="1" dirty="0"/>
              <a:t>到</a:t>
            </a:r>
            <a:r>
              <a:rPr lang="en-US" altLang="zh-CN" sz="2400" b="1" dirty="0"/>
              <a:t>1</a:t>
            </a:r>
            <a:r>
              <a:rPr lang="zh-CN" altLang="en-US" sz="2400" b="1" dirty="0"/>
              <a:t>循环</a:t>
            </a:r>
            <a:endParaRPr lang="en-US" altLang="zh-CN" sz="2400" b="1" dirty="0"/>
          </a:p>
          <a:p>
            <a:pPr marL="457200" lvl="1" indent="0">
              <a:lnSpc>
                <a:spcPct val="90000"/>
              </a:lnSpc>
              <a:buClr>
                <a:schemeClr val="accent2"/>
              </a:buClr>
              <a:buSzPct val="50000"/>
              <a:buNone/>
            </a:pPr>
            <a:r>
              <a:rPr lang="zh-CN" altLang="en-US" sz="2400" b="1" dirty="0"/>
              <a:t>   执行第三步；</a:t>
            </a:r>
          </a:p>
          <a:p>
            <a:pPr marL="742950" lvl="1" indent="-285750">
              <a:lnSpc>
                <a:spcPct val="90000"/>
              </a:lnSpc>
              <a:buClr>
                <a:schemeClr val="accent2"/>
              </a:buClr>
              <a:buSzPct val="50000"/>
              <a:buNone/>
              <a:defRPr/>
            </a:pPr>
            <a:r>
              <a:rPr lang="zh-CN" altLang="en-US" sz="2400" b="1" dirty="0"/>
              <a:t>第三步：如果</a:t>
            </a:r>
            <a:r>
              <a:rPr lang="en-US" altLang="zh-CN" sz="2400" b="1" dirty="0" err="1"/>
              <a:t>i</a:t>
            </a:r>
            <a:r>
              <a:rPr lang="zh-CN" altLang="en-US" sz="2400" b="1" dirty="0"/>
              <a:t>能够整除</a:t>
            </a:r>
            <a:r>
              <a:rPr lang="en-US" altLang="zh-CN" sz="2400" b="1" dirty="0"/>
              <a:t>A</a:t>
            </a:r>
            <a:r>
              <a:rPr lang="zh-CN" altLang="en-US" sz="2400" b="1" dirty="0"/>
              <a:t>和</a:t>
            </a:r>
            <a:r>
              <a:rPr lang="en-US" altLang="zh-CN" sz="2400" b="1" dirty="0"/>
              <a:t>B</a:t>
            </a:r>
            <a:r>
              <a:rPr lang="zh-CN" altLang="en-US" sz="2400" b="1" dirty="0"/>
              <a:t>，则最大公约数就是</a:t>
            </a:r>
            <a:r>
              <a:rPr lang="en-US" altLang="zh-CN" sz="2400" b="1" dirty="0" err="1"/>
              <a:t>i</a:t>
            </a:r>
            <a:r>
              <a:rPr lang="zh-CN" altLang="en-US" sz="2400" b="1" dirty="0"/>
              <a:t>，程序结束</a:t>
            </a:r>
            <a:r>
              <a:rPr lang="en-US" altLang="zh-CN" sz="2400" b="1" dirty="0"/>
              <a:t>;</a:t>
            </a:r>
            <a:r>
              <a:rPr lang="zh-CN" altLang="en-US" sz="2400" b="1" dirty="0"/>
              <a:t>否则重复进行第二步、第三步。</a:t>
            </a:r>
            <a:endParaRPr lang="en-US" altLang="zh-CN" sz="2400" b="1" dirty="0"/>
          </a:p>
          <a:p>
            <a:endParaRPr lang="zh-CN" altLang="en-US" dirty="0"/>
          </a:p>
        </p:txBody>
      </p:sp>
      <p:sp>
        <p:nvSpPr>
          <p:cNvPr id="4" name="内容占位符 3"/>
          <p:cNvSpPr>
            <a:spLocks noGrp="1"/>
          </p:cNvSpPr>
          <p:nvPr>
            <p:ph sz="half" idx="2"/>
          </p:nvPr>
        </p:nvSpPr>
        <p:spPr>
          <a:xfrm>
            <a:off x="5791200" y="1268761"/>
            <a:ext cx="4409256" cy="4857403"/>
          </a:xfrm>
        </p:spPr>
        <p:txBody>
          <a:bodyPr>
            <a:normAutofit/>
          </a:bodyPr>
          <a:lstStyle/>
          <a:p>
            <a:pPr marL="742950" lvl="1" indent="-285750">
              <a:lnSpc>
                <a:spcPct val="90000"/>
              </a:lnSpc>
              <a:buClr>
                <a:schemeClr val="hlink"/>
              </a:buClr>
              <a:buSzPct val="55000"/>
              <a:buNone/>
            </a:pPr>
            <a:endParaRPr lang="en-US" altLang="zh-CN" sz="2400" b="1" dirty="0"/>
          </a:p>
          <a:p>
            <a:pPr marL="742950" lvl="1" indent="-285750">
              <a:lnSpc>
                <a:spcPct val="90000"/>
              </a:lnSpc>
              <a:buClr>
                <a:schemeClr val="hlink"/>
              </a:buClr>
              <a:buSzPct val="55000"/>
              <a:buNone/>
            </a:pPr>
            <a:r>
              <a:rPr lang="zh-CN" altLang="en-US" sz="2400" b="1" dirty="0"/>
              <a:t>设</a:t>
            </a:r>
            <a:r>
              <a:rPr lang="en-US" altLang="zh-CN" sz="2400" b="1" dirty="0"/>
              <a:t>A=6  B=9</a:t>
            </a:r>
          </a:p>
          <a:p>
            <a:pPr marL="742950" lvl="1" indent="-285750">
              <a:lnSpc>
                <a:spcPct val="90000"/>
              </a:lnSpc>
              <a:buClr>
                <a:schemeClr val="hlink"/>
              </a:buClr>
              <a:buSzPct val="55000"/>
              <a:buNone/>
            </a:pPr>
            <a:r>
              <a:rPr lang="en-US" altLang="zh-CN" sz="2400" b="1" dirty="0">
                <a:latin typeface="BatangChe" pitchFamily="49" charset="-127"/>
                <a:ea typeface="BatangChe" pitchFamily="49" charset="-127"/>
              </a:rPr>
              <a:t>①</a:t>
            </a:r>
            <a:r>
              <a:rPr lang="en-US" altLang="zh-CN" sz="2400" b="1" dirty="0"/>
              <a:t>A=9  B=6</a:t>
            </a:r>
          </a:p>
          <a:p>
            <a:pPr marL="742950" lvl="1" indent="-285750">
              <a:lnSpc>
                <a:spcPct val="90000"/>
              </a:lnSpc>
              <a:buClr>
                <a:schemeClr val="hlink"/>
              </a:buClr>
              <a:buSzPct val="55000"/>
              <a:buNone/>
            </a:pPr>
            <a:r>
              <a:rPr lang="en-US" altLang="zh-CN" sz="2400" b="1" dirty="0"/>
              <a:t>②</a:t>
            </a:r>
            <a:r>
              <a:rPr lang="en-US" altLang="zh-CN" sz="2400" b="1" dirty="0" err="1"/>
              <a:t>i</a:t>
            </a:r>
            <a:r>
              <a:rPr lang="en-US" altLang="zh-CN" sz="2400" b="1" dirty="0"/>
              <a:t>=B     (</a:t>
            </a:r>
            <a:r>
              <a:rPr lang="en-US" altLang="zh-CN" sz="2400" b="1" dirty="0" err="1"/>
              <a:t>i</a:t>
            </a:r>
            <a:r>
              <a:rPr lang="en-US" altLang="zh-CN" sz="2400" b="1" dirty="0"/>
              <a:t>=6)</a:t>
            </a:r>
            <a:endParaRPr lang="zh-CN" altLang="en-US" sz="2400" b="1" dirty="0"/>
          </a:p>
          <a:p>
            <a:pPr marL="742950" lvl="1" indent="-285750">
              <a:lnSpc>
                <a:spcPct val="90000"/>
              </a:lnSpc>
              <a:buClr>
                <a:schemeClr val="hlink"/>
              </a:buClr>
              <a:buSzPct val="55000"/>
              <a:buNone/>
            </a:pPr>
            <a:r>
              <a:rPr lang="en-US" altLang="zh-CN" sz="2400" b="1" dirty="0"/>
              <a:t>③</a:t>
            </a:r>
            <a:r>
              <a:rPr lang="en-US" altLang="zh-CN" sz="2400" b="1" dirty="0" err="1"/>
              <a:t>A%i</a:t>
            </a:r>
            <a:r>
              <a:rPr lang="en-US" altLang="zh-CN" sz="2400" b="1" dirty="0"/>
              <a:t>  !=0</a:t>
            </a:r>
          </a:p>
          <a:p>
            <a:pPr marL="742950" lvl="1" indent="-285750">
              <a:lnSpc>
                <a:spcPct val="90000"/>
              </a:lnSpc>
              <a:buClr>
                <a:schemeClr val="hlink"/>
              </a:buClr>
              <a:buSzPct val="55000"/>
              <a:buNone/>
            </a:pPr>
            <a:r>
              <a:rPr lang="en-US" altLang="zh-CN" sz="2400" b="1" dirty="0"/>
              <a:t>④</a:t>
            </a:r>
            <a:r>
              <a:rPr lang="en-US" altLang="zh-CN" sz="2400" b="1" dirty="0" err="1"/>
              <a:t>i</a:t>
            </a:r>
            <a:r>
              <a:rPr lang="en-US" altLang="zh-CN" sz="2400" b="1" dirty="0"/>
              <a:t>=</a:t>
            </a:r>
            <a:r>
              <a:rPr lang="en-US" altLang="zh-CN" sz="2400" b="1" dirty="0" err="1"/>
              <a:t>i</a:t>
            </a:r>
            <a:r>
              <a:rPr lang="en-US" altLang="zh-CN" sz="2400" b="1" dirty="0"/>
              <a:t>-1   (</a:t>
            </a:r>
            <a:r>
              <a:rPr lang="en-US" altLang="zh-CN" sz="2400" b="1" dirty="0" err="1"/>
              <a:t>i</a:t>
            </a:r>
            <a:r>
              <a:rPr lang="en-US" altLang="zh-CN" sz="2400" b="1" dirty="0"/>
              <a:t>=5)</a:t>
            </a:r>
          </a:p>
          <a:p>
            <a:pPr marL="742950" lvl="1" indent="-285750">
              <a:lnSpc>
                <a:spcPct val="90000"/>
              </a:lnSpc>
              <a:buClr>
                <a:schemeClr val="hlink"/>
              </a:buClr>
              <a:buSzPct val="55000"/>
              <a:buNone/>
            </a:pPr>
            <a:r>
              <a:rPr lang="en-US" altLang="zh-CN" sz="2400" b="1" dirty="0"/>
              <a:t>⑤ </a:t>
            </a:r>
            <a:r>
              <a:rPr lang="en-US" altLang="zh-CN" sz="2400" b="1" dirty="0" err="1"/>
              <a:t>A%i</a:t>
            </a:r>
            <a:r>
              <a:rPr lang="en-US" altLang="zh-CN" sz="2400" b="1" dirty="0"/>
              <a:t>  !=0</a:t>
            </a:r>
          </a:p>
          <a:p>
            <a:pPr marL="742950" lvl="1" indent="-285750">
              <a:lnSpc>
                <a:spcPct val="90000"/>
              </a:lnSpc>
              <a:buClr>
                <a:schemeClr val="hlink"/>
              </a:buClr>
              <a:buSzPct val="55000"/>
              <a:buNone/>
            </a:pPr>
            <a:r>
              <a:rPr lang="en-US" altLang="zh-CN" sz="2400" b="1" dirty="0"/>
              <a:t>⑥</a:t>
            </a:r>
            <a:r>
              <a:rPr lang="en-US" altLang="zh-CN" sz="2400" b="1" dirty="0" err="1"/>
              <a:t>i</a:t>
            </a:r>
            <a:r>
              <a:rPr lang="en-US" altLang="zh-CN" sz="2400" b="1" dirty="0"/>
              <a:t>=</a:t>
            </a:r>
            <a:r>
              <a:rPr lang="en-US" altLang="zh-CN" sz="2400" b="1" dirty="0" err="1"/>
              <a:t>i</a:t>
            </a:r>
            <a:r>
              <a:rPr lang="en-US" altLang="zh-CN" sz="2400" b="1" dirty="0"/>
              <a:t>-1    (</a:t>
            </a:r>
            <a:r>
              <a:rPr lang="en-US" altLang="zh-CN" sz="2400" b="1" dirty="0" err="1"/>
              <a:t>i</a:t>
            </a:r>
            <a:r>
              <a:rPr lang="en-US" altLang="zh-CN" sz="2400" b="1" dirty="0"/>
              <a:t>=4)</a:t>
            </a:r>
          </a:p>
          <a:p>
            <a:pPr marL="742950" lvl="1" indent="-285750">
              <a:lnSpc>
                <a:spcPct val="90000"/>
              </a:lnSpc>
              <a:buClr>
                <a:schemeClr val="hlink"/>
              </a:buClr>
              <a:buSzPct val="55000"/>
              <a:buNone/>
            </a:pPr>
            <a:r>
              <a:rPr lang="en-US" altLang="zh-CN" sz="2400" b="1" dirty="0"/>
              <a:t>⑦ </a:t>
            </a:r>
            <a:r>
              <a:rPr lang="en-US" altLang="zh-CN" sz="2400" b="1" dirty="0" err="1"/>
              <a:t>A%i</a:t>
            </a:r>
            <a:r>
              <a:rPr lang="en-US" altLang="zh-CN" sz="2400" b="1" dirty="0"/>
              <a:t>  !=0</a:t>
            </a:r>
          </a:p>
          <a:p>
            <a:pPr marL="742950" lvl="1" indent="-285750">
              <a:lnSpc>
                <a:spcPct val="90000"/>
              </a:lnSpc>
              <a:buClr>
                <a:schemeClr val="hlink"/>
              </a:buClr>
              <a:buSzPct val="55000"/>
              <a:buNone/>
            </a:pPr>
            <a:r>
              <a:rPr lang="zh-CN" altLang="en-US" sz="2400" b="1" dirty="0"/>
              <a:t>⑧ </a:t>
            </a:r>
            <a:r>
              <a:rPr lang="en-US" altLang="zh-CN" sz="2400" b="1" dirty="0" err="1"/>
              <a:t>i</a:t>
            </a:r>
            <a:r>
              <a:rPr lang="en-US" altLang="zh-CN" sz="2400" b="1" dirty="0"/>
              <a:t>=</a:t>
            </a:r>
            <a:r>
              <a:rPr lang="en-US" altLang="zh-CN" sz="2400" b="1" dirty="0" err="1"/>
              <a:t>i</a:t>
            </a:r>
            <a:r>
              <a:rPr lang="en-US" altLang="zh-CN" sz="2400" b="1" dirty="0"/>
              <a:t>-1   (</a:t>
            </a:r>
            <a:r>
              <a:rPr lang="en-US" altLang="zh-CN" sz="2400" b="1" dirty="0" err="1"/>
              <a:t>i</a:t>
            </a:r>
            <a:r>
              <a:rPr lang="en-US" altLang="zh-CN" sz="2400" b="1" dirty="0"/>
              <a:t>=3)</a:t>
            </a:r>
          </a:p>
          <a:p>
            <a:pPr marL="742950" lvl="1" indent="-285750">
              <a:lnSpc>
                <a:spcPct val="90000"/>
              </a:lnSpc>
              <a:buClr>
                <a:schemeClr val="hlink"/>
              </a:buClr>
              <a:buSzPct val="55000"/>
              <a:buNone/>
            </a:pPr>
            <a:r>
              <a:rPr lang="zh-CN" altLang="en-US" sz="2400" b="1" dirty="0"/>
              <a:t>⑨ </a:t>
            </a:r>
            <a:r>
              <a:rPr lang="en-US" altLang="zh-CN" sz="2400" b="1" dirty="0" err="1"/>
              <a:t>A%i</a:t>
            </a:r>
            <a:r>
              <a:rPr lang="en-US" altLang="zh-CN" sz="2400" b="1" dirty="0"/>
              <a:t>==0 &amp;&amp; </a:t>
            </a:r>
            <a:r>
              <a:rPr lang="en-US" altLang="zh-CN" sz="2400" b="1" dirty="0" err="1"/>
              <a:t>B%i</a:t>
            </a:r>
            <a:r>
              <a:rPr lang="en-US" altLang="zh-CN" sz="2400" b="1" dirty="0"/>
              <a:t>==0</a:t>
            </a:r>
          </a:p>
          <a:p>
            <a:pPr marL="742950" lvl="1" indent="-285750">
              <a:lnSpc>
                <a:spcPct val="90000"/>
              </a:lnSpc>
              <a:buClr>
                <a:schemeClr val="hlink"/>
              </a:buClr>
              <a:buSzPct val="55000"/>
              <a:buNone/>
            </a:pPr>
            <a:r>
              <a:rPr lang="zh-CN" altLang="en-US" sz="2400" b="1" dirty="0"/>
              <a:t>⑩最大公约数就是</a:t>
            </a:r>
            <a:r>
              <a:rPr lang="en-US" altLang="zh-CN" sz="2400" b="1" dirty="0" err="1"/>
              <a:t>i</a:t>
            </a:r>
            <a:r>
              <a:rPr lang="en-US" altLang="zh-CN" sz="2400" b="1" dirty="0"/>
              <a:t>(=3)</a:t>
            </a:r>
            <a:endParaRPr lang="zh-CN" altLang="en-US" sz="2400" b="1" dirty="0"/>
          </a:p>
          <a:p>
            <a:endParaRPr lang="zh-CN" altLang="en-US" dirty="0"/>
          </a:p>
        </p:txBody>
      </p:sp>
      <p:sp>
        <p:nvSpPr>
          <p:cNvPr id="5" name="页脚占位符 4"/>
          <p:cNvSpPr>
            <a:spLocks noGrp="1"/>
          </p:cNvSpPr>
          <p:nvPr>
            <p:ph type="ftr" sz="quarter" idx="11"/>
          </p:nvPr>
        </p:nvSpPr>
        <p:spPr/>
        <p:txBody>
          <a:bodyPr/>
          <a:lstStyle/>
          <a:p>
            <a:pPr>
              <a:defRPr/>
            </a:pPr>
            <a:r>
              <a:rPr lang="en-US" altLang="zh-CN"/>
              <a:t>Python</a:t>
            </a:r>
            <a:r>
              <a:rPr lang="zh-CN" altLang="en-US"/>
              <a:t>程序设计</a:t>
            </a:r>
            <a:endParaRPr lang="en-US" altLang="zh-CN" dirty="0"/>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9</a:t>
            </a:fld>
            <a:endParaRPr lang="en-US" altLang="zh-CN"/>
          </a:p>
        </p:txBody>
      </p:sp>
    </p:spTree>
    <p:extLst>
      <p:ext uri="{BB962C8B-B14F-4D97-AF65-F5344CB8AC3E}">
        <p14:creationId xmlns:p14="http://schemas.microsoft.com/office/powerpoint/2010/main" val="4217450604"/>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龙腾四海">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龙腾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龙腾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txDef>
      <a:spPr bwMode="auto">
        <a:noFill/>
        <a:ln w="9525">
          <a:noFill/>
          <a:miter lim="800000"/>
          <a:headEnd/>
          <a:tailEnd/>
        </a:ln>
        <a:effectLst/>
      </a:spPr>
      <a:bodyPr wrap="square">
        <a:spAutoFit/>
      </a:bodyPr>
      <a:lstStyle>
        <a:defPPr>
          <a:defRPr kumimoji="1" sz="2400" b="1" dirty="0" smtClean="0"/>
        </a:defPPr>
      </a:lstStyle>
    </a:txDef>
  </a:objectDefaults>
  <a:extraClrSchemeLst/>
</a:theme>
</file>

<file path=ppt/theme/theme3.xml><?xml version="1.0" encoding="utf-8"?>
<a:theme xmlns:a="http://schemas.openxmlformats.org/drawingml/2006/main" name="1_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4.xml><?xml version="1.0" encoding="utf-8"?>
<a:theme xmlns:a="http://schemas.openxmlformats.org/drawingml/2006/main" name="2_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7601</TotalTime>
  <Words>4705</Words>
  <Application>Microsoft Office PowerPoint</Application>
  <PresentationFormat>宽屏</PresentationFormat>
  <Paragraphs>845</Paragraphs>
  <Slides>57</Slides>
  <Notes>1</Notes>
  <HiddenSlides>0</HiddenSlides>
  <MMClips>2</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57</vt:i4>
      </vt:variant>
    </vt:vector>
  </HeadingPairs>
  <TitlesOfParts>
    <vt:vector size="72" baseType="lpstr">
      <vt:lpstr>BatangChe</vt:lpstr>
      <vt:lpstr>黑体</vt:lpstr>
      <vt:lpstr>宋体</vt:lpstr>
      <vt:lpstr>Arial</vt:lpstr>
      <vt:lpstr>Calibri</vt:lpstr>
      <vt:lpstr>Cambria</vt:lpstr>
      <vt:lpstr>Franklin Gothic Book</vt:lpstr>
      <vt:lpstr>Maiandra GD</vt:lpstr>
      <vt:lpstr>Verdana</vt:lpstr>
      <vt:lpstr>Wingdings</vt:lpstr>
      <vt:lpstr>Wingdings 2</vt:lpstr>
      <vt:lpstr>技巧</vt:lpstr>
      <vt:lpstr>龙腾四海</vt:lpstr>
      <vt:lpstr>1_技巧</vt:lpstr>
      <vt:lpstr>2_技巧</vt:lpstr>
      <vt:lpstr>第4章  问题求解与算法</vt:lpstr>
      <vt:lpstr>Overview</vt:lpstr>
      <vt:lpstr>4.1 算法的概念</vt:lpstr>
      <vt:lpstr>问题求解过程</vt:lpstr>
      <vt:lpstr>算法的三种结构</vt:lpstr>
      <vt:lpstr>顺序和分支结构</vt:lpstr>
      <vt:lpstr> 循环结构 </vt:lpstr>
      <vt:lpstr>算法举例</vt:lpstr>
      <vt:lpstr>逐个验证方法举例</vt:lpstr>
      <vt:lpstr>算法一：逐个验证方法 </vt:lpstr>
      <vt:lpstr>while循环</vt:lpstr>
      <vt:lpstr>欧几里德（Euclid）算法</vt:lpstr>
      <vt:lpstr>Euclid 算法的Python实现</vt:lpstr>
      <vt:lpstr>break语句</vt:lpstr>
      <vt:lpstr>算法的特性 </vt:lpstr>
      <vt:lpstr>算法的分类</vt:lpstr>
      <vt:lpstr>算法的表示和发现</vt:lpstr>
      <vt:lpstr>用流程图描述求n!算法</vt:lpstr>
      <vt:lpstr> 用Python语言描述求n!算法 </vt:lpstr>
      <vt:lpstr>算法的发现</vt:lpstr>
      <vt:lpstr>4.2 算法举例</vt:lpstr>
      <vt:lpstr> 迭代 </vt:lpstr>
      <vt:lpstr>计算log2x</vt:lpstr>
      <vt:lpstr>练习：进制转换   n是迭代变量</vt:lpstr>
      <vt:lpstr>递归</vt:lpstr>
      <vt:lpstr>斐波那契数列 </vt:lpstr>
      <vt:lpstr>fib(4)递归计算过程</vt:lpstr>
      <vt:lpstr>排序</vt:lpstr>
      <vt:lpstr>选择法排序视频</vt:lpstr>
      <vt:lpstr>求最小值</vt:lpstr>
      <vt:lpstr>选择排序过程</vt:lpstr>
      <vt:lpstr>选择法排序程序</vt:lpstr>
      <vt:lpstr>冒泡排序视频</vt:lpstr>
      <vt:lpstr>冒泡排序过程</vt:lpstr>
      <vt:lpstr>冒泡法排序程序</vt:lpstr>
      <vt:lpstr>练习:程序输出值</vt:lpstr>
      <vt:lpstr> 查找 </vt:lpstr>
      <vt:lpstr> 折半查找 </vt:lpstr>
      <vt:lpstr>折半查找程序</vt:lpstr>
      <vt:lpstr>4.3 算法的方法学（A类）</vt:lpstr>
      <vt:lpstr> 贪心法 （Greedy Algorithm） </vt:lpstr>
      <vt:lpstr>找零钱问题</vt:lpstr>
      <vt:lpstr>PowerPoint 演示文稿</vt:lpstr>
      <vt:lpstr>PowerPoint 演示文稿</vt:lpstr>
      <vt:lpstr>PowerPoint 演示文稿</vt:lpstr>
      <vt:lpstr>霍夫曼编码举例</vt:lpstr>
      <vt:lpstr>分治法 （Divide and Conquer ） </vt:lpstr>
      <vt:lpstr>PowerPoint 演示文稿</vt:lpstr>
      <vt:lpstr>*金块问题程序</vt:lpstr>
      <vt:lpstr> 动态规划法 (Dynamic Programming） </vt:lpstr>
      <vt:lpstr>*练习---背包问题（重量&lt;=5） </vt:lpstr>
      <vt:lpstr>回溯法 （ Backtracking ） </vt:lpstr>
      <vt:lpstr>PowerPoint 演示文稿</vt:lpstr>
      <vt:lpstr>PowerPoint 演示文稿</vt:lpstr>
      <vt:lpstr>PowerPoint 演示文稿</vt:lpstr>
      <vt:lpstr>数据表达和数据结构</vt:lpstr>
      <vt:lpstr>三类基本数据结构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ZJU-Luhq</dc:creator>
  <cp:lastModifiedBy>yujie1963@outlook.com</cp:lastModifiedBy>
  <cp:revision>435</cp:revision>
  <dcterms:created xsi:type="dcterms:W3CDTF">2011-08-23T14:23:45Z</dcterms:created>
  <dcterms:modified xsi:type="dcterms:W3CDTF">2021-11-23T11:55:29Z</dcterms:modified>
</cp:coreProperties>
</file>